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9"/>
  </p:notes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80" r:id="rId9"/>
    <p:sldId id="282" r:id="rId10"/>
    <p:sldId id="279" r:id="rId11"/>
    <p:sldId id="283" r:id="rId12"/>
    <p:sldId id="284" r:id="rId13"/>
    <p:sldId id="285" r:id="rId14"/>
    <p:sldId id="318" r:id="rId15"/>
    <p:sldId id="319" r:id="rId16"/>
    <p:sldId id="287" r:id="rId17"/>
    <p:sldId id="289" r:id="rId18"/>
    <p:sldId id="288" r:id="rId19"/>
    <p:sldId id="315" r:id="rId20"/>
    <p:sldId id="324" r:id="rId21"/>
    <p:sldId id="290" r:id="rId22"/>
    <p:sldId id="281" r:id="rId23"/>
    <p:sldId id="295" r:id="rId24"/>
    <p:sldId id="296" r:id="rId25"/>
    <p:sldId id="293" r:id="rId26"/>
    <p:sldId id="314" r:id="rId27"/>
    <p:sldId id="313" r:id="rId28"/>
    <p:sldId id="297" r:id="rId29"/>
    <p:sldId id="298" r:id="rId30"/>
    <p:sldId id="322" r:id="rId31"/>
    <p:sldId id="321" r:id="rId32"/>
    <p:sldId id="320" r:id="rId33"/>
    <p:sldId id="323" r:id="rId34"/>
    <p:sldId id="302" r:id="rId35"/>
    <p:sldId id="304" r:id="rId36"/>
    <p:sldId id="307" r:id="rId37"/>
    <p:sldId id="31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6600CC"/>
    <a:srgbClr val="990033"/>
    <a:srgbClr val="0033CC"/>
    <a:srgbClr val="FF66FF"/>
    <a:srgbClr val="9900FF"/>
    <a:srgbClr val="003399"/>
    <a:srgbClr val="000099"/>
    <a:srgbClr val="006666"/>
  </p:clrMru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0875" autoAdjust="0"/>
  </p:normalViewPr>
  <p:slideViewPr>
    <p:cSldViewPr>
      <p:cViewPr varScale="1">
        <p:scale>
          <a:sx n="95" d="100"/>
          <a:sy n="95" d="100"/>
        </p:scale>
        <p:origin x="-1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8FA72-A742-4C37-A25E-268C463BF1D4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F2587FD-7B78-4B75-AC66-801BC538C8D3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dirty="0" smtClean="0">
              <a:solidFill>
                <a:srgbClr val="002060"/>
              </a:solidFill>
            </a:rPr>
            <a:t> </a:t>
          </a:r>
          <a:r>
            <a:rPr lang="uk-UA" sz="2000" b="1" dirty="0" smtClean="0">
              <a:solidFill>
                <a:srgbClr val="0000CC"/>
              </a:solidFill>
            </a:rPr>
            <a:t>у </a:t>
          </a:r>
          <a:r>
            <a:rPr lang="uk-UA" sz="2000" b="1" dirty="0" err="1" smtClean="0">
              <a:solidFill>
                <a:srgbClr val="0000CC"/>
              </a:solidFill>
            </a:rPr>
            <a:t>загальноучилищ-ній</a:t>
          </a:r>
          <a:r>
            <a:rPr lang="uk-UA" sz="2000" b="1" dirty="0" smtClean="0">
              <a:solidFill>
                <a:srgbClr val="0000CC"/>
              </a:solidFill>
            </a:rPr>
            <a:t> </a:t>
          </a:r>
          <a:r>
            <a:rPr lang="ru-RU" sz="2000" b="1" dirty="0" err="1" smtClean="0">
              <a:solidFill>
                <a:srgbClr val="0000CC"/>
              </a:solidFill>
            </a:rPr>
            <a:t>науково-методичній</a:t>
          </a:r>
          <a:r>
            <a:rPr lang="ru-RU" sz="2000" b="1" dirty="0" smtClean="0">
              <a:solidFill>
                <a:srgbClr val="0000CC"/>
              </a:solidFill>
            </a:rPr>
            <a:t> </a:t>
          </a:r>
          <a:r>
            <a:rPr lang="ru-RU" sz="2000" b="1" dirty="0" err="1" smtClean="0">
              <a:solidFill>
                <a:srgbClr val="0000CC"/>
              </a:solidFill>
            </a:rPr>
            <a:t>конференції</a:t>
          </a:r>
          <a:r>
            <a:rPr lang="ru-RU" sz="2000" b="1" dirty="0" smtClean="0">
              <a:solidFill>
                <a:srgbClr val="0000CC"/>
              </a:solidFill>
            </a:rPr>
            <a:t> </a:t>
          </a:r>
          <a:r>
            <a:rPr lang="ru-RU" sz="2000" b="1" i="1" dirty="0" smtClean="0">
              <a:solidFill>
                <a:srgbClr val="0000CC"/>
              </a:solidFill>
            </a:rPr>
            <a:t>«</a:t>
          </a:r>
          <a:r>
            <a:rPr lang="ru-RU" sz="2000" b="1" i="1" dirty="0" err="1" smtClean="0">
              <a:solidFill>
                <a:srgbClr val="0000CC"/>
              </a:solidFill>
            </a:rPr>
            <a:t>Реалізація</a:t>
          </a:r>
          <a:r>
            <a:rPr lang="ru-RU" sz="2000" b="1" i="1" dirty="0" smtClean="0">
              <a:solidFill>
                <a:srgbClr val="0000CC"/>
              </a:solidFill>
            </a:rPr>
            <a:t> </a:t>
          </a:r>
          <a:r>
            <a:rPr lang="ru-RU" sz="2000" b="1" i="1" dirty="0" err="1" smtClean="0">
              <a:solidFill>
                <a:srgbClr val="0000CC"/>
              </a:solidFill>
            </a:rPr>
            <a:t>компетентнісного</a:t>
          </a:r>
          <a:r>
            <a:rPr lang="ru-RU" sz="2000" b="1" i="1" dirty="0" smtClean="0">
              <a:solidFill>
                <a:srgbClr val="0000CC"/>
              </a:solidFill>
            </a:rPr>
            <a:t> </a:t>
          </a:r>
          <a:r>
            <a:rPr lang="ru-RU" sz="2000" b="1" i="1" dirty="0" err="1" smtClean="0">
              <a:solidFill>
                <a:srgbClr val="0000CC"/>
              </a:solidFill>
            </a:rPr>
            <a:t>підходу</a:t>
          </a:r>
          <a:r>
            <a:rPr lang="ru-RU" sz="2000" b="1" i="1" dirty="0" smtClean="0">
              <a:solidFill>
                <a:srgbClr val="0000CC"/>
              </a:solidFill>
            </a:rPr>
            <a:t> в </a:t>
          </a:r>
          <a:r>
            <a:rPr lang="ru-RU" sz="2000" b="1" i="1" dirty="0" err="1" smtClean="0">
              <a:solidFill>
                <a:srgbClr val="0000CC"/>
              </a:solidFill>
            </a:rPr>
            <a:t>навчанні</a:t>
          </a:r>
          <a:r>
            <a:rPr lang="ru-RU" sz="2000" b="1" i="1" dirty="0" smtClean="0">
              <a:solidFill>
                <a:srgbClr val="0000CC"/>
              </a:solidFill>
            </a:rPr>
            <a:t>» </a:t>
          </a:r>
          <a:r>
            <a:rPr lang="ru-RU" sz="2000" b="1" dirty="0" smtClean="0">
              <a:solidFill>
                <a:srgbClr val="0000CC"/>
              </a:solidFill>
            </a:rPr>
            <a:t> </a:t>
          </a:r>
          <a:r>
            <a:rPr lang="ru-RU" sz="2000" dirty="0" smtClean="0">
              <a:solidFill>
                <a:srgbClr val="0000CC"/>
              </a:solidFill>
            </a:rPr>
            <a:t>  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solidFill>
                <a:srgbClr val="0000CC"/>
              </a:solidFill>
            </a:rPr>
            <a:t>(</a:t>
          </a:r>
          <a:r>
            <a:rPr lang="ru-RU" sz="2000" dirty="0" err="1" smtClean="0">
              <a:solidFill>
                <a:srgbClr val="0000CC"/>
              </a:solidFill>
            </a:rPr>
            <a:t>Січень</a:t>
          </a:r>
          <a:r>
            <a:rPr lang="ru-RU" sz="2000" dirty="0" smtClean="0">
              <a:solidFill>
                <a:srgbClr val="0000CC"/>
              </a:solidFill>
            </a:rPr>
            <a:t>)</a:t>
          </a:r>
          <a:endParaRPr lang="ru-RU" sz="2400" b="1" dirty="0" smtClean="0">
            <a:solidFill>
              <a:srgbClr val="0000CC"/>
            </a:solidFill>
          </a:endParaRPr>
        </a:p>
        <a:p>
          <a:pPr algn="l"/>
          <a:endParaRPr lang="ru-RU" sz="1600" dirty="0">
            <a:solidFill>
              <a:srgbClr val="002060"/>
            </a:solidFill>
          </a:endParaRPr>
        </a:p>
      </dgm:t>
    </dgm:pt>
    <dgm:pt modelId="{DDD2EBAF-B66C-4577-803A-E059D6F1FFBC}" type="parTrans" cxnId="{DF245E5F-47E9-4C26-B4BF-77CCB50A536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C5B713E-7B02-45B0-8156-880773B51FF6}" type="sibTrans" cxnId="{DF245E5F-47E9-4C26-B4BF-77CCB50A536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8EF5EF0-F13B-40B7-92A1-80CBB18AF093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900" b="1" dirty="0" smtClean="0">
              <a:solidFill>
                <a:srgbClr val="003399"/>
              </a:solidFill>
            </a:rPr>
            <a:t> </a:t>
          </a:r>
          <a:r>
            <a:rPr lang="ru-RU" sz="2400" b="1" dirty="0" smtClean="0">
              <a:solidFill>
                <a:srgbClr val="003399"/>
              </a:solidFill>
            </a:rPr>
            <a:t>круглому </a:t>
          </a:r>
          <a:r>
            <a:rPr lang="ru-RU" sz="2400" b="1" dirty="0" err="1" smtClean="0">
              <a:solidFill>
                <a:srgbClr val="003399"/>
              </a:solidFill>
            </a:rPr>
            <a:t>столі</a:t>
          </a:r>
          <a:r>
            <a:rPr lang="ru-RU" sz="2400" b="1" dirty="0" smtClean="0">
              <a:solidFill>
                <a:srgbClr val="003399"/>
              </a:solidFill>
            </a:rPr>
            <a:t>  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 smtClean="0">
              <a:solidFill>
                <a:srgbClr val="003399"/>
              </a:solidFill>
            </a:rPr>
            <a:t>«</a:t>
          </a:r>
          <a:r>
            <a:rPr lang="ru-RU" sz="2400" b="1" i="1" dirty="0" err="1" smtClean="0">
              <a:solidFill>
                <a:srgbClr val="003399"/>
              </a:solidFill>
            </a:rPr>
            <a:t>Вивчаємо</a:t>
          </a:r>
          <a:r>
            <a:rPr lang="ru-RU" sz="2400" b="1" i="1" dirty="0" smtClean="0">
              <a:solidFill>
                <a:srgbClr val="003399"/>
              </a:solidFill>
            </a:rPr>
            <a:t> </a:t>
          </a:r>
          <a:r>
            <a:rPr lang="ru-RU" sz="2400" b="1" i="1" dirty="0" err="1" smtClean="0">
              <a:solidFill>
                <a:srgbClr val="003399"/>
              </a:solidFill>
            </a:rPr>
            <a:t>медичну</a:t>
          </a:r>
          <a:r>
            <a:rPr lang="ru-RU" sz="2400" b="1" i="1" dirty="0" smtClean="0">
              <a:solidFill>
                <a:srgbClr val="003399"/>
              </a:solidFill>
            </a:rPr>
            <a:t> реформу» 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rgbClr val="003399"/>
              </a:solidFill>
            </a:rPr>
            <a:t>(</a:t>
          </a:r>
          <a:r>
            <a:rPr lang="ru-RU" sz="2400" dirty="0" err="1" smtClean="0">
              <a:solidFill>
                <a:srgbClr val="003399"/>
              </a:solidFill>
            </a:rPr>
            <a:t>Січень</a:t>
          </a:r>
          <a:r>
            <a:rPr lang="ru-RU" sz="2400" dirty="0" smtClean="0">
              <a:solidFill>
                <a:srgbClr val="003399"/>
              </a:solidFill>
            </a:rPr>
            <a:t>)</a:t>
          </a:r>
          <a:endParaRPr lang="ru-RU" sz="2800" b="1" dirty="0" smtClean="0">
            <a:solidFill>
              <a:srgbClr val="003399"/>
            </a:solidFill>
          </a:endParaRPr>
        </a:p>
        <a:p>
          <a:pPr algn="l"/>
          <a:endParaRPr lang="ru-RU" sz="2400" dirty="0">
            <a:solidFill>
              <a:srgbClr val="002060"/>
            </a:solidFill>
          </a:endParaRPr>
        </a:p>
      </dgm:t>
    </dgm:pt>
    <dgm:pt modelId="{7C3C34D3-C6C2-46B4-99DD-D08792489514}" type="parTrans" cxnId="{4DB57003-C49D-4935-9A56-6F1AE225EA1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11CF0C05-3AE9-47C1-938D-25BEDDC7CCE7}" type="sibTrans" cxnId="{4DB57003-C49D-4935-9A56-6F1AE225EA1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9F4AD3C-A8FD-4290-B9C3-72AFBB7F3289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 smtClean="0">
              <a:solidFill>
                <a:srgbClr val="7030A0"/>
              </a:solidFill>
            </a:rPr>
            <a:t>ВИКЛА-ДАЧІ                БРАЛИ  УЧАСТЬ:</a:t>
          </a:r>
          <a:endParaRPr lang="ru-RU" sz="3200" b="1" dirty="0" smtClean="0">
            <a:solidFill>
              <a:srgbClr val="7030A0"/>
            </a:solidFill>
          </a:endParaRPr>
        </a:p>
        <a:p>
          <a:pPr algn="l"/>
          <a:endParaRPr lang="ru-RU" dirty="0">
            <a:solidFill>
              <a:srgbClr val="002060"/>
            </a:solidFill>
          </a:endParaRPr>
        </a:p>
      </dgm:t>
    </dgm:pt>
    <dgm:pt modelId="{1218C668-AE5B-491A-B79C-13CB598389DE}" type="sibTrans" cxnId="{E686CE29-8887-45E4-85EF-85C117ABD32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AEF94A4D-203A-41EA-BAEA-2E3F9BC8C1BC}" type="parTrans" cxnId="{E686CE29-8887-45E4-85EF-85C117ABD32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BF705F3-C9BC-4CBB-A1BD-4AF9CF69E8B1}" type="pres">
      <dgm:prSet presAssocID="{18B8FA72-A742-4C37-A25E-268C463BF1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0E177C-2189-4D48-9ED7-1EE2D4F41759}" type="pres">
      <dgm:prSet presAssocID="{D9F4AD3C-A8FD-4290-B9C3-72AFBB7F3289}" presName="node" presStyleLbl="node1" presStyleIdx="0" presStyleCnt="3" custScaleX="116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1615B0-02C3-4DF3-B702-A4845F159296}" type="pres">
      <dgm:prSet presAssocID="{1218C668-AE5B-491A-B79C-13CB598389DE}" presName="sibTrans" presStyleCnt="0"/>
      <dgm:spPr/>
      <dgm:t>
        <a:bodyPr/>
        <a:lstStyle/>
        <a:p>
          <a:endParaRPr lang="ru-RU"/>
        </a:p>
      </dgm:t>
    </dgm:pt>
    <dgm:pt modelId="{31938B34-FAC2-4766-9E7B-A2E3938CBEB4}" type="pres">
      <dgm:prSet presAssocID="{6F2587FD-7B78-4B75-AC66-801BC538C8D3}" presName="node" presStyleLbl="node1" presStyleIdx="1" presStyleCnt="3" custScaleX="127701" custLinFactNeighborX="-40535" custLinFactNeighborY="-12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70F5E-A456-4E64-B5BE-5B95B8323ED1}" type="pres">
      <dgm:prSet presAssocID="{9C5B713E-7B02-45B0-8156-880773B51FF6}" presName="sibTrans" presStyleCnt="0"/>
      <dgm:spPr/>
      <dgm:t>
        <a:bodyPr/>
        <a:lstStyle/>
        <a:p>
          <a:endParaRPr lang="ru-RU"/>
        </a:p>
      </dgm:t>
    </dgm:pt>
    <dgm:pt modelId="{04EA1A83-751B-4237-81C3-916F9CDC5250}" type="pres">
      <dgm:prSet presAssocID="{E8EF5EF0-F13B-40B7-92A1-80CBB18AF093}" presName="node" presStyleLbl="node1" presStyleIdx="2" presStyleCnt="3" custScaleX="1069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86CE29-8887-45E4-85EF-85C117ABD325}" srcId="{18B8FA72-A742-4C37-A25E-268C463BF1D4}" destId="{D9F4AD3C-A8FD-4290-B9C3-72AFBB7F3289}" srcOrd="0" destOrd="0" parTransId="{AEF94A4D-203A-41EA-BAEA-2E3F9BC8C1BC}" sibTransId="{1218C668-AE5B-491A-B79C-13CB598389DE}"/>
    <dgm:cxn modelId="{37E39774-299A-44C1-8A43-D0AF13373933}" type="presOf" srcId="{6F2587FD-7B78-4B75-AC66-801BC538C8D3}" destId="{31938B34-FAC2-4766-9E7B-A2E3938CBEB4}" srcOrd="0" destOrd="0" presId="urn:microsoft.com/office/officeart/2005/8/layout/hList6"/>
    <dgm:cxn modelId="{DF245E5F-47E9-4C26-B4BF-77CCB50A536C}" srcId="{18B8FA72-A742-4C37-A25E-268C463BF1D4}" destId="{6F2587FD-7B78-4B75-AC66-801BC538C8D3}" srcOrd="1" destOrd="0" parTransId="{DDD2EBAF-B66C-4577-803A-E059D6F1FFBC}" sibTransId="{9C5B713E-7B02-45B0-8156-880773B51FF6}"/>
    <dgm:cxn modelId="{E4B08E7A-FF99-411F-8EFE-95386550DE5C}" type="presOf" srcId="{18B8FA72-A742-4C37-A25E-268C463BF1D4}" destId="{0BF705F3-C9BC-4CBB-A1BD-4AF9CF69E8B1}" srcOrd="0" destOrd="0" presId="urn:microsoft.com/office/officeart/2005/8/layout/hList6"/>
    <dgm:cxn modelId="{664D97FC-D121-4F7E-BE25-0AE44AECC492}" type="presOf" srcId="{E8EF5EF0-F13B-40B7-92A1-80CBB18AF093}" destId="{04EA1A83-751B-4237-81C3-916F9CDC5250}" srcOrd="0" destOrd="0" presId="urn:microsoft.com/office/officeart/2005/8/layout/hList6"/>
    <dgm:cxn modelId="{0FE8C18D-61CF-4C43-810D-7C6BFAFD3B9C}" type="presOf" srcId="{D9F4AD3C-A8FD-4290-B9C3-72AFBB7F3289}" destId="{B30E177C-2189-4D48-9ED7-1EE2D4F41759}" srcOrd="0" destOrd="0" presId="urn:microsoft.com/office/officeart/2005/8/layout/hList6"/>
    <dgm:cxn modelId="{4DB57003-C49D-4935-9A56-6F1AE225EA1C}" srcId="{18B8FA72-A742-4C37-A25E-268C463BF1D4}" destId="{E8EF5EF0-F13B-40B7-92A1-80CBB18AF093}" srcOrd="2" destOrd="0" parTransId="{7C3C34D3-C6C2-46B4-99DD-D08792489514}" sibTransId="{11CF0C05-3AE9-47C1-938D-25BEDDC7CCE7}"/>
    <dgm:cxn modelId="{B28BC913-BA3C-48CE-9D63-6DE306941A93}" type="presParOf" srcId="{0BF705F3-C9BC-4CBB-A1BD-4AF9CF69E8B1}" destId="{B30E177C-2189-4D48-9ED7-1EE2D4F41759}" srcOrd="0" destOrd="0" presId="urn:microsoft.com/office/officeart/2005/8/layout/hList6"/>
    <dgm:cxn modelId="{422DF324-B99B-4FAC-BD9A-781C79ED96AA}" type="presParOf" srcId="{0BF705F3-C9BC-4CBB-A1BD-4AF9CF69E8B1}" destId="{101615B0-02C3-4DF3-B702-A4845F159296}" srcOrd="1" destOrd="0" presId="urn:microsoft.com/office/officeart/2005/8/layout/hList6"/>
    <dgm:cxn modelId="{A068E98B-182D-4037-B535-04052BE2D1AA}" type="presParOf" srcId="{0BF705F3-C9BC-4CBB-A1BD-4AF9CF69E8B1}" destId="{31938B34-FAC2-4766-9E7B-A2E3938CBEB4}" srcOrd="2" destOrd="0" presId="urn:microsoft.com/office/officeart/2005/8/layout/hList6"/>
    <dgm:cxn modelId="{45370DC2-E354-4B67-A730-BD12BFD8F435}" type="presParOf" srcId="{0BF705F3-C9BC-4CBB-A1BD-4AF9CF69E8B1}" destId="{2C370F5E-A456-4E64-B5BE-5B95B8323ED1}" srcOrd="3" destOrd="0" presId="urn:microsoft.com/office/officeart/2005/8/layout/hList6"/>
    <dgm:cxn modelId="{C85DCAE6-A503-493E-B6A1-F10CA3F7AFCA}" type="presParOf" srcId="{0BF705F3-C9BC-4CBB-A1BD-4AF9CF69E8B1}" destId="{04EA1A83-751B-4237-81C3-916F9CDC5250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B8595A-0C15-4615-BF8A-1FAFE44B557F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C68403-7701-4E5C-80BD-66DBEA57ACF3}">
      <dgm:prSet phldrT="[Текст]"/>
      <dgm:spPr/>
      <dgm:t>
        <a:bodyPr/>
        <a:lstStyle/>
        <a:p>
          <a:r>
            <a:rPr lang="uk-UA" dirty="0" smtClean="0"/>
            <a:t>ТЕХНОЛОГІЇ КОЛЕКТИВНО-ГРУПОВОГО НАВЧАННЯ </a:t>
          </a:r>
          <a:endParaRPr lang="ru-RU" dirty="0"/>
        </a:p>
      </dgm:t>
    </dgm:pt>
    <dgm:pt modelId="{8EE8B358-75AE-47FB-A89B-31866051A942}" type="parTrans" cxnId="{509C2F82-69DF-4684-AD53-56064FB7DC0A}">
      <dgm:prSet/>
      <dgm:spPr/>
      <dgm:t>
        <a:bodyPr/>
        <a:lstStyle/>
        <a:p>
          <a:endParaRPr lang="ru-RU"/>
        </a:p>
      </dgm:t>
    </dgm:pt>
    <dgm:pt modelId="{CE998855-9EB9-4DBE-BD1A-2409A8C6FE32}" type="sibTrans" cxnId="{509C2F82-69DF-4684-AD53-56064FB7DC0A}">
      <dgm:prSet/>
      <dgm:spPr/>
      <dgm:t>
        <a:bodyPr/>
        <a:lstStyle/>
        <a:p>
          <a:endParaRPr lang="ru-RU"/>
        </a:p>
      </dgm:t>
    </dgm:pt>
    <dgm:pt modelId="{DFC7BA77-549F-4528-9855-A11DBA894769}">
      <dgm:prSet phldrT="[Текст]" custT="1"/>
      <dgm:spPr/>
      <dgm:t>
        <a:bodyPr/>
        <a:lstStyle/>
        <a:p>
          <a:r>
            <a:rPr lang="uk-UA" sz="1800" dirty="0" smtClean="0"/>
            <a:t>обговорення проблеми в загальному колі; мікрофон; незакінчені речення; мозковий штурм; ажурна пилка; навчаючи — вчусь; аналіз ситуації; розв'язання проблем; дерево рішень.</a:t>
          </a:r>
          <a:endParaRPr lang="ru-RU" sz="1800" dirty="0"/>
        </a:p>
      </dgm:t>
    </dgm:pt>
    <dgm:pt modelId="{DAEAEF29-1F70-4353-A2C1-117B34CE34EE}" type="parTrans" cxnId="{E608D0B7-D958-4C3A-BE68-BD694E6CF0DE}">
      <dgm:prSet/>
      <dgm:spPr/>
      <dgm:t>
        <a:bodyPr/>
        <a:lstStyle/>
        <a:p>
          <a:endParaRPr lang="ru-RU"/>
        </a:p>
      </dgm:t>
    </dgm:pt>
    <dgm:pt modelId="{964D2086-776A-4117-822C-7E2FF4A54807}" type="sibTrans" cxnId="{E608D0B7-D958-4C3A-BE68-BD694E6CF0DE}">
      <dgm:prSet/>
      <dgm:spPr/>
      <dgm:t>
        <a:bodyPr/>
        <a:lstStyle/>
        <a:p>
          <a:endParaRPr lang="ru-RU"/>
        </a:p>
      </dgm:t>
    </dgm:pt>
    <dgm:pt modelId="{CDB74D75-924B-485F-9753-23EACC950632}">
      <dgm:prSet phldrT="[Текст]"/>
      <dgm:spPr/>
      <dgm:t>
        <a:bodyPr/>
        <a:lstStyle/>
        <a:p>
          <a:r>
            <a:rPr lang="uk-UA" dirty="0" smtClean="0"/>
            <a:t>ТЕХНОЛОГІЇ КООПЕРАТИВНОГО НАВЧАННЯ </a:t>
          </a:r>
          <a:endParaRPr lang="ru-RU" dirty="0"/>
        </a:p>
      </dgm:t>
    </dgm:pt>
    <dgm:pt modelId="{B91D0393-862E-4E3E-8A7A-75C81CD56412}" type="parTrans" cxnId="{9341EB59-5555-416B-A974-93CDF65E33BA}">
      <dgm:prSet/>
      <dgm:spPr/>
      <dgm:t>
        <a:bodyPr/>
        <a:lstStyle/>
        <a:p>
          <a:endParaRPr lang="ru-RU"/>
        </a:p>
      </dgm:t>
    </dgm:pt>
    <dgm:pt modelId="{4680B355-AE0C-43BE-B808-4D73942398DC}" type="sibTrans" cxnId="{9341EB59-5555-416B-A974-93CDF65E33BA}">
      <dgm:prSet/>
      <dgm:spPr/>
      <dgm:t>
        <a:bodyPr/>
        <a:lstStyle/>
        <a:p>
          <a:endParaRPr lang="ru-RU"/>
        </a:p>
      </dgm:t>
    </dgm:pt>
    <dgm:pt modelId="{35C8AE8F-651C-4E05-90FB-5F9FE9888CA6}">
      <dgm:prSet phldrT="[Текст]" custT="1"/>
      <dgm:spPr/>
      <dgm:t>
        <a:bodyPr/>
        <a:lstStyle/>
        <a:p>
          <a:r>
            <a:rPr lang="uk-UA" sz="2000" dirty="0" smtClean="0"/>
            <a:t>робота в парах; ротаційні (змінювані) трійки; два</a:t>
          </a:r>
          <a:r>
            <a:rPr lang="en-US" sz="2000" dirty="0" smtClean="0"/>
            <a:t>-</a:t>
          </a:r>
          <a:r>
            <a:rPr lang="uk-UA" sz="2000" dirty="0" smtClean="0"/>
            <a:t>чотири</a:t>
          </a:r>
          <a:r>
            <a:rPr lang="en-US" sz="2000" dirty="0" smtClean="0"/>
            <a:t>-</a:t>
          </a:r>
          <a:r>
            <a:rPr lang="uk-UA" sz="2000" dirty="0" smtClean="0"/>
            <a:t>всі разом; карусель; робота в малих групах; акваріум; коло ідей.</a:t>
          </a:r>
          <a:endParaRPr lang="ru-RU" sz="2000" dirty="0"/>
        </a:p>
      </dgm:t>
    </dgm:pt>
    <dgm:pt modelId="{84B88CC2-7F04-4EC6-9AE9-1B1D181FE361}" type="parTrans" cxnId="{E95AF210-6135-48CF-873F-6A99C02411B2}">
      <dgm:prSet/>
      <dgm:spPr/>
      <dgm:t>
        <a:bodyPr/>
        <a:lstStyle/>
        <a:p>
          <a:endParaRPr lang="ru-RU"/>
        </a:p>
      </dgm:t>
    </dgm:pt>
    <dgm:pt modelId="{AF262125-5AD7-4EFE-BFD5-84BDA0617417}" type="sibTrans" cxnId="{E95AF210-6135-48CF-873F-6A99C02411B2}">
      <dgm:prSet/>
      <dgm:spPr/>
      <dgm:t>
        <a:bodyPr/>
        <a:lstStyle/>
        <a:p>
          <a:endParaRPr lang="ru-RU"/>
        </a:p>
      </dgm:t>
    </dgm:pt>
    <dgm:pt modelId="{572C0DD4-C359-43C1-BE05-09DE0AA9CD35}">
      <dgm:prSet/>
      <dgm:spPr/>
      <dgm:t>
        <a:bodyPr/>
        <a:lstStyle/>
        <a:p>
          <a:r>
            <a:rPr lang="uk-UA" dirty="0" smtClean="0"/>
            <a:t>ТЕХНОЛОГІЇ ОПРАЦЮВАННЯ ДИСКУСІЙНИХ ПИТАНЬ</a:t>
          </a:r>
          <a:endParaRPr lang="en-US" dirty="0" smtClean="0"/>
        </a:p>
      </dgm:t>
    </dgm:pt>
    <dgm:pt modelId="{DDA152AA-C8DA-4C8D-B696-177131EED0B8}" type="parTrans" cxnId="{4DA00A49-DDDE-4914-BBDE-9ABF79AEF36C}">
      <dgm:prSet/>
      <dgm:spPr/>
      <dgm:t>
        <a:bodyPr/>
        <a:lstStyle/>
        <a:p>
          <a:endParaRPr lang="ru-RU"/>
        </a:p>
      </dgm:t>
    </dgm:pt>
    <dgm:pt modelId="{B850FA8B-13ED-4131-A2DE-FAE7D584F4EE}" type="sibTrans" cxnId="{4DA00A49-DDDE-4914-BBDE-9ABF79AEF36C}">
      <dgm:prSet/>
      <dgm:spPr/>
      <dgm:t>
        <a:bodyPr/>
        <a:lstStyle/>
        <a:p>
          <a:endParaRPr lang="ru-RU"/>
        </a:p>
      </dgm:t>
    </dgm:pt>
    <dgm:pt modelId="{A3D6FA0C-F294-4372-99C6-101360767C4F}">
      <dgm:prSet custT="1"/>
      <dgm:spPr/>
      <dgm:t>
        <a:bodyPr/>
        <a:lstStyle/>
        <a:p>
          <a:r>
            <a:rPr lang="uk-UA" sz="2000" dirty="0" smtClean="0"/>
            <a:t>займи позицію; зміни позицію; неперервна шкала думок; дискусія; дебати.</a:t>
          </a:r>
          <a:endParaRPr lang="ru-RU" sz="2000" dirty="0"/>
        </a:p>
      </dgm:t>
    </dgm:pt>
    <dgm:pt modelId="{90E4F057-1C7B-4A20-9FF0-D47A0FD1D42E}" type="parTrans" cxnId="{A6696EC5-4951-43F1-96FA-198346EDD803}">
      <dgm:prSet/>
      <dgm:spPr/>
      <dgm:t>
        <a:bodyPr/>
        <a:lstStyle/>
        <a:p>
          <a:endParaRPr lang="ru-RU"/>
        </a:p>
      </dgm:t>
    </dgm:pt>
    <dgm:pt modelId="{4987E9CF-28DD-405E-8BC1-61103A0A2874}" type="sibTrans" cxnId="{A6696EC5-4951-43F1-96FA-198346EDD803}">
      <dgm:prSet/>
      <dgm:spPr/>
      <dgm:t>
        <a:bodyPr/>
        <a:lstStyle/>
        <a:p>
          <a:endParaRPr lang="ru-RU"/>
        </a:p>
      </dgm:t>
    </dgm:pt>
    <dgm:pt modelId="{727B7FA1-1CBC-4D4C-A792-0E37DA483666}">
      <dgm:prSet/>
      <dgm:spPr/>
      <dgm:t>
        <a:bodyPr/>
        <a:lstStyle/>
        <a:p>
          <a:r>
            <a:rPr lang="uk-UA" dirty="0" smtClean="0"/>
            <a:t>ТЕХНОЛОГІЇ СИТУАТИВНОГО МОДЕЛЮВАННЯ</a:t>
          </a:r>
          <a:endParaRPr lang="en-US" dirty="0" smtClean="0"/>
        </a:p>
      </dgm:t>
    </dgm:pt>
    <dgm:pt modelId="{1E8E5E59-7A72-4DC1-9B06-55E583EB9B66}" type="parTrans" cxnId="{4C6345BA-CB50-4607-9DA9-7D4784383AF7}">
      <dgm:prSet/>
      <dgm:spPr/>
      <dgm:t>
        <a:bodyPr/>
        <a:lstStyle/>
        <a:p>
          <a:endParaRPr lang="ru-RU"/>
        </a:p>
      </dgm:t>
    </dgm:pt>
    <dgm:pt modelId="{01B402DB-CFBD-4298-87B1-6E5D03A6F6AB}" type="sibTrans" cxnId="{4C6345BA-CB50-4607-9DA9-7D4784383AF7}">
      <dgm:prSet/>
      <dgm:spPr/>
      <dgm:t>
        <a:bodyPr/>
        <a:lstStyle/>
        <a:p>
          <a:endParaRPr lang="ru-RU"/>
        </a:p>
      </dgm:t>
    </dgm:pt>
    <dgm:pt modelId="{C51E2CA9-D782-40B7-9557-A8C14FB96B7A}">
      <dgm:prSet custT="1"/>
      <dgm:spPr/>
      <dgm:t>
        <a:bodyPr/>
        <a:lstStyle/>
        <a:p>
          <a:r>
            <a:rPr lang="uk-UA" sz="2000" dirty="0" smtClean="0"/>
            <a:t>імітації; правові ігри; слухання; розігрування ситуації за ролями;</a:t>
          </a:r>
          <a:endParaRPr lang="ru-RU" sz="2000" dirty="0"/>
        </a:p>
      </dgm:t>
    </dgm:pt>
    <dgm:pt modelId="{C1F3F7A7-08AB-4C80-9A3E-F01B3425AE39}" type="parTrans" cxnId="{A043E703-0A4D-4316-BF2B-B2BA2194855E}">
      <dgm:prSet/>
      <dgm:spPr/>
      <dgm:t>
        <a:bodyPr/>
        <a:lstStyle/>
        <a:p>
          <a:endParaRPr lang="ru-RU"/>
        </a:p>
      </dgm:t>
    </dgm:pt>
    <dgm:pt modelId="{52AF468A-D7F8-440F-AB46-73BA3E357C60}" type="sibTrans" cxnId="{A043E703-0A4D-4316-BF2B-B2BA2194855E}">
      <dgm:prSet/>
      <dgm:spPr/>
      <dgm:t>
        <a:bodyPr/>
        <a:lstStyle/>
        <a:p>
          <a:endParaRPr lang="ru-RU"/>
        </a:p>
      </dgm:t>
    </dgm:pt>
    <dgm:pt modelId="{EF6C4404-628F-43B3-85DC-9E11257640EC}" type="pres">
      <dgm:prSet presAssocID="{9CB8595A-0C15-4615-BF8A-1FAFE44B557F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A40AE2A-3D95-4C69-AD61-2A0537D207AB}" type="pres">
      <dgm:prSet presAssocID="{6CC68403-7701-4E5C-80BD-66DBEA57ACF3}" presName="linNode" presStyleCnt="0"/>
      <dgm:spPr/>
    </dgm:pt>
    <dgm:pt modelId="{444FBBB0-5B6D-4C77-AE2E-B2D21171A2DA}" type="pres">
      <dgm:prSet presAssocID="{6CC68403-7701-4E5C-80BD-66DBEA57ACF3}" presName="parentShp" presStyleLbl="node1" presStyleIdx="0" presStyleCnt="4" custScaleX="65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F2962-8E9A-4AF4-BCEA-81A802E0ACF2}" type="pres">
      <dgm:prSet presAssocID="{6CC68403-7701-4E5C-80BD-66DBEA57ACF3}" presName="childShp" presStyleLbl="bgAccFollowNode1" presStyleIdx="0" presStyleCnt="4" custScaleX="120386" custScaleY="122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0FF15A-09BE-4AB4-AFB6-F33EBB14287B}" type="pres">
      <dgm:prSet presAssocID="{CE998855-9EB9-4DBE-BD1A-2409A8C6FE32}" presName="spacing" presStyleCnt="0"/>
      <dgm:spPr/>
    </dgm:pt>
    <dgm:pt modelId="{CFE3F58A-0297-44C3-A9CC-4BEA61C47D4A}" type="pres">
      <dgm:prSet presAssocID="{CDB74D75-924B-485F-9753-23EACC950632}" presName="linNode" presStyleCnt="0"/>
      <dgm:spPr/>
    </dgm:pt>
    <dgm:pt modelId="{1393761F-760D-43FA-848D-C37F7E2E777A}" type="pres">
      <dgm:prSet presAssocID="{CDB74D75-924B-485F-9753-23EACC950632}" presName="parentShp" presStyleLbl="node1" presStyleIdx="1" presStyleCnt="4" custScaleX="66943" custLinFactNeighborX="-8264" custLinFactNeighborY="1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5E460-5E53-43DC-8741-A8E2D77018AC}" type="pres">
      <dgm:prSet presAssocID="{CDB74D75-924B-485F-9753-23EACC950632}" presName="childShp" presStyleLbl="bgAccFollowNode1" presStyleIdx="1" presStyleCnt="4" custScaleX="122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64D28-8261-428A-9B00-BD6D3AF39AC3}" type="pres">
      <dgm:prSet presAssocID="{4680B355-AE0C-43BE-B808-4D73942398DC}" presName="spacing" presStyleCnt="0"/>
      <dgm:spPr/>
    </dgm:pt>
    <dgm:pt modelId="{18D5BD2A-BA1B-4D01-8853-5F4346649EEB}" type="pres">
      <dgm:prSet presAssocID="{572C0DD4-C359-43C1-BE05-09DE0AA9CD35}" presName="linNode" presStyleCnt="0"/>
      <dgm:spPr/>
    </dgm:pt>
    <dgm:pt modelId="{C7BB687E-1B80-4A94-8124-A24C9D98E5D9}" type="pres">
      <dgm:prSet presAssocID="{572C0DD4-C359-43C1-BE05-09DE0AA9CD35}" presName="parentShp" presStyleLbl="node1" presStyleIdx="2" presStyleCnt="4" custScaleX="66942" custLinFactNeighborX="-81" custLinFactNeighborY="3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9984F-1400-4B05-BCC6-2791B9E70FBA}" type="pres">
      <dgm:prSet presAssocID="{572C0DD4-C359-43C1-BE05-09DE0AA9CD35}" presName="childShp" presStyleLbl="bgAccFollowNode1" presStyleIdx="2" presStyleCnt="4" custScaleX="122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63CF0-B380-4B17-9E81-E6984ADFC2C5}" type="pres">
      <dgm:prSet presAssocID="{B850FA8B-13ED-4131-A2DE-FAE7D584F4EE}" presName="spacing" presStyleCnt="0"/>
      <dgm:spPr/>
    </dgm:pt>
    <dgm:pt modelId="{48C20238-970C-46BF-804E-B5D8EC88D32C}" type="pres">
      <dgm:prSet presAssocID="{727B7FA1-1CBC-4D4C-A792-0E37DA483666}" presName="linNode" presStyleCnt="0"/>
      <dgm:spPr/>
    </dgm:pt>
    <dgm:pt modelId="{C4812EDD-60A6-4C51-AEB4-6C13B0D4D74B}" type="pres">
      <dgm:prSet presAssocID="{727B7FA1-1CBC-4D4C-A792-0E37DA483666}" presName="parentShp" presStyleLbl="node1" presStyleIdx="3" presStyleCnt="4" custScaleX="66942" custLinFactNeighborX="-10193" custLinFactNeighborY="-1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650A4B-852B-48A0-A42E-AC69B6051437}" type="pres">
      <dgm:prSet presAssocID="{727B7FA1-1CBC-4D4C-A792-0E37DA483666}" presName="childShp" presStyleLbl="bgAccFollowNode1" presStyleIdx="3" presStyleCnt="4" custScaleX="1203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96D85C-9879-4E11-96A9-60DA9DFE2FDB}" type="presOf" srcId="{572C0DD4-C359-43C1-BE05-09DE0AA9CD35}" destId="{C7BB687E-1B80-4A94-8124-A24C9D98E5D9}" srcOrd="0" destOrd="0" presId="urn:microsoft.com/office/officeart/2005/8/layout/vList6"/>
    <dgm:cxn modelId="{BA66452C-D62C-4AEB-B8F1-737C7A1313C8}" type="presOf" srcId="{C51E2CA9-D782-40B7-9557-A8C14FB96B7A}" destId="{BE650A4B-852B-48A0-A42E-AC69B6051437}" srcOrd="0" destOrd="0" presId="urn:microsoft.com/office/officeart/2005/8/layout/vList6"/>
    <dgm:cxn modelId="{A043E703-0A4D-4316-BF2B-B2BA2194855E}" srcId="{727B7FA1-1CBC-4D4C-A792-0E37DA483666}" destId="{C51E2CA9-D782-40B7-9557-A8C14FB96B7A}" srcOrd="0" destOrd="0" parTransId="{C1F3F7A7-08AB-4C80-9A3E-F01B3425AE39}" sibTransId="{52AF468A-D7F8-440F-AB46-73BA3E357C60}"/>
    <dgm:cxn modelId="{B31C5378-FFC7-4EC2-A7AD-E0FFD6F164D2}" type="presOf" srcId="{35C8AE8F-651C-4E05-90FB-5F9FE9888CA6}" destId="{FFC5E460-5E53-43DC-8741-A8E2D77018AC}" srcOrd="0" destOrd="0" presId="urn:microsoft.com/office/officeart/2005/8/layout/vList6"/>
    <dgm:cxn modelId="{509C2F82-69DF-4684-AD53-56064FB7DC0A}" srcId="{9CB8595A-0C15-4615-BF8A-1FAFE44B557F}" destId="{6CC68403-7701-4E5C-80BD-66DBEA57ACF3}" srcOrd="0" destOrd="0" parTransId="{8EE8B358-75AE-47FB-A89B-31866051A942}" sibTransId="{CE998855-9EB9-4DBE-BD1A-2409A8C6FE32}"/>
    <dgm:cxn modelId="{9341EB59-5555-416B-A974-93CDF65E33BA}" srcId="{9CB8595A-0C15-4615-BF8A-1FAFE44B557F}" destId="{CDB74D75-924B-485F-9753-23EACC950632}" srcOrd="1" destOrd="0" parTransId="{B91D0393-862E-4E3E-8A7A-75C81CD56412}" sibTransId="{4680B355-AE0C-43BE-B808-4D73942398DC}"/>
    <dgm:cxn modelId="{8DE920B0-518A-408A-81C5-4A319B29B516}" type="presOf" srcId="{9CB8595A-0C15-4615-BF8A-1FAFE44B557F}" destId="{EF6C4404-628F-43B3-85DC-9E11257640EC}" srcOrd="0" destOrd="0" presId="urn:microsoft.com/office/officeart/2005/8/layout/vList6"/>
    <dgm:cxn modelId="{4224004D-1FD0-43CC-9F3A-541CDB806E8A}" type="presOf" srcId="{A3D6FA0C-F294-4372-99C6-101360767C4F}" destId="{C8D9984F-1400-4B05-BCC6-2791B9E70FBA}" srcOrd="0" destOrd="0" presId="urn:microsoft.com/office/officeart/2005/8/layout/vList6"/>
    <dgm:cxn modelId="{E608D0B7-D958-4C3A-BE68-BD694E6CF0DE}" srcId="{6CC68403-7701-4E5C-80BD-66DBEA57ACF3}" destId="{DFC7BA77-549F-4528-9855-A11DBA894769}" srcOrd="0" destOrd="0" parTransId="{DAEAEF29-1F70-4353-A2C1-117B34CE34EE}" sibTransId="{964D2086-776A-4117-822C-7E2FF4A54807}"/>
    <dgm:cxn modelId="{4C6345BA-CB50-4607-9DA9-7D4784383AF7}" srcId="{9CB8595A-0C15-4615-BF8A-1FAFE44B557F}" destId="{727B7FA1-1CBC-4D4C-A792-0E37DA483666}" srcOrd="3" destOrd="0" parTransId="{1E8E5E59-7A72-4DC1-9B06-55E583EB9B66}" sibTransId="{01B402DB-CFBD-4298-87B1-6E5D03A6F6AB}"/>
    <dgm:cxn modelId="{4DA00A49-DDDE-4914-BBDE-9ABF79AEF36C}" srcId="{9CB8595A-0C15-4615-BF8A-1FAFE44B557F}" destId="{572C0DD4-C359-43C1-BE05-09DE0AA9CD35}" srcOrd="2" destOrd="0" parTransId="{DDA152AA-C8DA-4C8D-B696-177131EED0B8}" sibTransId="{B850FA8B-13ED-4131-A2DE-FAE7D584F4EE}"/>
    <dgm:cxn modelId="{A6696EC5-4951-43F1-96FA-198346EDD803}" srcId="{572C0DD4-C359-43C1-BE05-09DE0AA9CD35}" destId="{A3D6FA0C-F294-4372-99C6-101360767C4F}" srcOrd="0" destOrd="0" parTransId="{90E4F057-1C7B-4A20-9FF0-D47A0FD1D42E}" sibTransId="{4987E9CF-28DD-405E-8BC1-61103A0A2874}"/>
    <dgm:cxn modelId="{501667E5-9F83-4AD7-824B-F5807F7DE9E9}" type="presOf" srcId="{DFC7BA77-549F-4528-9855-A11DBA894769}" destId="{9A8F2962-8E9A-4AF4-BCEA-81A802E0ACF2}" srcOrd="0" destOrd="0" presId="urn:microsoft.com/office/officeart/2005/8/layout/vList6"/>
    <dgm:cxn modelId="{8028288E-27F8-4990-8C16-36143E35BB80}" type="presOf" srcId="{CDB74D75-924B-485F-9753-23EACC950632}" destId="{1393761F-760D-43FA-848D-C37F7E2E777A}" srcOrd="0" destOrd="0" presId="urn:microsoft.com/office/officeart/2005/8/layout/vList6"/>
    <dgm:cxn modelId="{4DD43F34-1BE0-4B7E-A06D-4995AD2908EB}" type="presOf" srcId="{727B7FA1-1CBC-4D4C-A792-0E37DA483666}" destId="{C4812EDD-60A6-4C51-AEB4-6C13B0D4D74B}" srcOrd="0" destOrd="0" presId="urn:microsoft.com/office/officeart/2005/8/layout/vList6"/>
    <dgm:cxn modelId="{E95AF210-6135-48CF-873F-6A99C02411B2}" srcId="{CDB74D75-924B-485F-9753-23EACC950632}" destId="{35C8AE8F-651C-4E05-90FB-5F9FE9888CA6}" srcOrd="0" destOrd="0" parTransId="{84B88CC2-7F04-4EC6-9AE9-1B1D181FE361}" sibTransId="{AF262125-5AD7-4EFE-BFD5-84BDA0617417}"/>
    <dgm:cxn modelId="{71944793-3361-4A32-8EA5-02D85D470348}" type="presOf" srcId="{6CC68403-7701-4E5C-80BD-66DBEA57ACF3}" destId="{444FBBB0-5B6D-4C77-AE2E-B2D21171A2DA}" srcOrd="0" destOrd="0" presId="urn:microsoft.com/office/officeart/2005/8/layout/vList6"/>
    <dgm:cxn modelId="{5B4DE3DD-9EE8-4797-84F8-87FAB86C75D7}" type="presParOf" srcId="{EF6C4404-628F-43B3-85DC-9E11257640EC}" destId="{3A40AE2A-3D95-4C69-AD61-2A0537D207AB}" srcOrd="0" destOrd="0" presId="urn:microsoft.com/office/officeart/2005/8/layout/vList6"/>
    <dgm:cxn modelId="{31635B8F-CEC7-4C10-BFB8-33C7AAFA4EEA}" type="presParOf" srcId="{3A40AE2A-3D95-4C69-AD61-2A0537D207AB}" destId="{444FBBB0-5B6D-4C77-AE2E-B2D21171A2DA}" srcOrd="0" destOrd="0" presId="urn:microsoft.com/office/officeart/2005/8/layout/vList6"/>
    <dgm:cxn modelId="{9B990B8C-96D4-43FF-9020-9E1540FEB46C}" type="presParOf" srcId="{3A40AE2A-3D95-4C69-AD61-2A0537D207AB}" destId="{9A8F2962-8E9A-4AF4-BCEA-81A802E0ACF2}" srcOrd="1" destOrd="0" presId="urn:microsoft.com/office/officeart/2005/8/layout/vList6"/>
    <dgm:cxn modelId="{DFFB08B7-0D79-4EB4-95ED-5EC2E473F087}" type="presParOf" srcId="{EF6C4404-628F-43B3-85DC-9E11257640EC}" destId="{4C0FF15A-09BE-4AB4-AFB6-F33EBB14287B}" srcOrd="1" destOrd="0" presId="urn:microsoft.com/office/officeart/2005/8/layout/vList6"/>
    <dgm:cxn modelId="{9FB874B6-E4E4-461C-9EEA-6737FBB3E607}" type="presParOf" srcId="{EF6C4404-628F-43B3-85DC-9E11257640EC}" destId="{CFE3F58A-0297-44C3-A9CC-4BEA61C47D4A}" srcOrd="2" destOrd="0" presId="urn:microsoft.com/office/officeart/2005/8/layout/vList6"/>
    <dgm:cxn modelId="{6535D8E7-4F9B-45E2-8318-A15DD333EF7D}" type="presParOf" srcId="{CFE3F58A-0297-44C3-A9CC-4BEA61C47D4A}" destId="{1393761F-760D-43FA-848D-C37F7E2E777A}" srcOrd="0" destOrd="0" presId="urn:microsoft.com/office/officeart/2005/8/layout/vList6"/>
    <dgm:cxn modelId="{F5D77305-41AF-4746-B9BD-E58154818E7E}" type="presParOf" srcId="{CFE3F58A-0297-44C3-A9CC-4BEA61C47D4A}" destId="{FFC5E460-5E53-43DC-8741-A8E2D77018AC}" srcOrd="1" destOrd="0" presId="urn:microsoft.com/office/officeart/2005/8/layout/vList6"/>
    <dgm:cxn modelId="{D9223121-AA38-47F0-B9E1-84738493AA91}" type="presParOf" srcId="{EF6C4404-628F-43B3-85DC-9E11257640EC}" destId="{A8D64D28-8261-428A-9B00-BD6D3AF39AC3}" srcOrd="3" destOrd="0" presId="urn:microsoft.com/office/officeart/2005/8/layout/vList6"/>
    <dgm:cxn modelId="{D48858D8-2B6A-4B08-A9EA-69A92CCAB2DC}" type="presParOf" srcId="{EF6C4404-628F-43B3-85DC-9E11257640EC}" destId="{18D5BD2A-BA1B-4D01-8853-5F4346649EEB}" srcOrd="4" destOrd="0" presId="urn:microsoft.com/office/officeart/2005/8/layout/vList6"/>
    <dgm:cxn modelId="{4915A86C-68B5-46D6-97C6-2410EBC42843}" type="presParOf" srcId="{18D5BD2A-BA1B-4D01-8853-5F4346649EEB}" destId="{C7BB687E-1B80-4A94-8124-A24C9D98E5D9}" srcOrd="0" destOrd="0" presId="urn:microsoft.com/office/officeart/2005/8/layout/vList6"/>
    <dgm:cxn modelId="{F1F6A66D-20BB-4C61-BE9A-067E0659BEF8}" type="presParOf" srcId="{18D5BD2A-BA1B-4D01-8853-5F4346649EEB}" destId="{C8D9984F-1400-4B05-BCC6-2791B9E70FBA}" srcOrd="1" destOrd="0" presId="urn:microsoft.com/office/officeart/2005/8/layout/vList6"/>
    <dgm:cxn modelId="{FA64F295-ED16-49EB-96BA-8C3D2AF1312B}" type="presParOf" srcId="{EF6C4404-628F-43B3-85DC-9E11257640EC}" destId="{2EA63CF0-B380-4B17-9E81-E6984ADFC2C5}" srcOrd="5" destOrd="0" presId="urn:microsoft.com/office/officeart/2005/8/layout/vList6"/>
    <dgm:cxn modelId="{0D6B6522-8164-49D8-8711-82719806BF8D}" type="presParOf" srcId="{EF6C4404-628F-43B3-85DC-9E11257640EC}" destId="{48C20238-970C-46BF-804E-B5D8EC88D32C}" srcOrd="6" destOrd="0" presId="urn:microsoft.com/office/officeart/2005/8/layout/vList6"/>
    <dgm:cxn modelId="{5A4F21B9-6D38-4E2A-9952-0A837CDADE5D}" type="presParOf" srcId="{48C20238-970C-46BF-804E-B5D8EC88D32C}" destId="{C4812EDD-60A6-4C51-AEB4-6C13B0D4D74B}" srcOrd="0" destOrd="0" presId="urn:microsoft.com/office/officeart/2005/8/layout/vList6"/>
    <dgm:cxn modelId="{AE81CF6C-A328-4363-AD5D-C63A9867D3B1}" type="presParOf" srcId="{48C20238-970C-46BF-804E-B5D8EC88D32C}" destId="{BE650A4B-852B-48A0-A42E-AC69B605143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0E177C-2189-4D48-9ED7-1EE2D4F41759}">
      <dsp:nvSpPr>
        <dsp:cNvPr id="0" name=""/>
        <dsp:cNvSpPr/>
      </dsp:nvSpPr>
      <dsp:spPr>
        <a:xfrm rot="16200000">
          <a:off x="-1512465" y="1516840"/>
          <a:ext cx="5593823" cy="2560142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kern="1200" dirty="0" smtClean="0">
              <a:solidFill>
                <a:srgbClr val="7030A0"/>
              </a:solidFill>
            </a:rPr>
            <a:t>ВИКЛА-ДАЧІ                БРАЛИ  УЧАСТЬ:</a:t>
          </a:r>
          <a:endParaRPr lang="ru-RU" sz="3200" b="1" kern="1200" dirty="0" smtClean="0">
            <a:solidFill>
              <a:srgbClr val="7030A0"/>
            </a:solidFill>
          </a:endParaRPr>
        </a:p>
        <a:p>
          <a:pPr lvl="0" algn="l">
            <a:spcBef>
              <a:spcPct val="0"/>
            </a:spcBef>
          </a:pPr>
          <a:endParaRPr lang="ru-RU" kern="1200" dirty="0">
            <a:solidFill>
              <a:srgbClr val="002060"/>
            </a:solidFill>
          </a:endParaRPr>
        </a:p>
      </dsp:txBody>
      <dsp:txXfrm rot="16200000">
        <a:off x="-1512465" y="1516840"/>
        <a:ext cx="5593823" cy="2560142"/>
      </dsp:txXfrm>
    </dsp:sp>
    <dsp:sp modelId="{31938B34-FAC2-4766-9E7B-A2E3938CBEB4}">
      <dsp:nvSpPr>
        <dsp:cNvPr id="0" name=""/>
        <dsp:cNvSpPr/>
      </dsp:nvSpPr>
      <dsp:spPr>
        <a:xfrm rot="16200000">
          <a:off x="1271326" y="1391366"/>
          <a:ext cx="5593823" cy="2811091"/>
        </a:xfrm>
        <a:prstGeom prst="flowChartManualOperation">
          <a:avLst/>
        </a:prstGeom>
        <a:solidFill>
          <a:schemeClr val="accent4">
            <a:hueOff val="-1759972"/>
            <a:satOff val="-18065"/>
            <a:lumOff val="75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kern="1200" dirty="0" smtClean="0">
              <a:solidFill>
                <a:srgbClr val="002060"/>
              </a:solidFill>
            </a:rPr>
            <a:t> </a:t>
          </a:r>
          <a:r>
            <a:rPr lang="uk-UA" sz="2000" b="1" kern="1200" dirty="0" smtClean="0">
              <a:solidFill>
                <a:srgbClr val="0000CC"/>
              </a:solidFill>
            </a:rPr>
            <a:t>у </a:t>
          </a:r>
          <a:r>
            <a:rPr lang="uk-UA" sz="2000" b="1" kern="1200" dirty="0" err="1" smtClean="0">
              <a:solidFill>
                <a:srgbClr val="0000CC"/>
              </a:solidFill>
            </a:rPr>
            <a:t>загальноучилищ-ній</a:t>
          </a:r>
          <a:r>
            <a:rPr lang="uk-UA" sz="2000" b="1" kern="1200" dirty="0" smtClean="0">
              <a:solidFill>
                <a:srgbClr val="0000CC"/>
              </a:solidFill>
            </a:rPr>
            <a:t> </a:t>
          </a:r>
          <a:r>
            <a:rPr lang="ru-RU" sz="2000" b="1" kern="1200" dirty="0" err="1" smtClean="0">
              <a:solidFill>
                <a:srgbClr val="0000CC"/>
              </a:solidFill>
            </a:rPr>
            <a:t>науково-методичній</a:t>
          </a:r>
          <a:r>
            <a:rPr lang="ru-RU" sz="2000" b="1" kern="1200" dirty="0" smtClean="0">
              <a:solidFill>
                <a:srgbClr val="0000CC"/>
              </a:solidFill>
            </a:rPr>
            <a:t> </a:t>
          </a:r>
          <a:r>
            <a:rPr lang="ru-RU" sz="2000" b="1" kern="1200" dirty="0" err="1" smtClean="0">
              <a:solidFill>
                <a:srgbClr val="0000CC"/>
              </a:solidFill>
            </a:rPr>
            <a:t>конференції</a:t>
          </a:r>
          <a:r>
            <a:rPr lang="ru-RU" sz="2000" b="1" kern="1200" dirty="0" smtClean="0">
              <a:solidFill>
                <a:srgbClr val="0000CC"/>
              </a:solidFill>
            </a:rPr>
            <a:t> </a:t>
          </a:r>
          <a:r>
            <a:rPr lang="ru-RU" sz="2000" b="1" i="1" kern="1200" dirty="0" smtClean="0">
              <a:solidFill>
                <a:srgbClr val="0000CC"/>
              </a:solidFill>
            </a:rPr>
            <a:t>«</a:t>
          </a:r>
          <a:r>
            <a:rPr lang="ru-RU" sz="2000" b="1" i="1" kern="1200" dirty="0" err="1" smtClean="0">
              <a:solidFill>
                <a:srgbClr val="0000CC"/>
              </a:solidFill>
            </a:rPr>
            <a:t>Реалізація</a:t>
          </a:r>
          <a:r>
            <a:rPr lang="ru-RU" sz="2000" b="1" i="1" kern="1200" dirty="0" smtClean="0">
              <a:solidFill>
                <a:srgbClr val="0000CC"/>
              </a:solidFill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</a:rPr>
            <a:t>компетентнісного</a:t>
          </a:r>
          <a:r>
            <a:rPr lang="ru-RU" sz="2000" b="1" i="1" kern="1200" dirty="0" smtClean="0">
              <a:solidFill>
                <a:srgbClr val="0000CC"/>
              </a:solidFill>
            </a:rPr>
            <a:t> </a:t>
          </a:r>
          <a:r>
            <a:rPr lang="ru-RU" sz="2000" b="1" i="1" kern="1200" dirty="0" err="1" smtClean="0">
              <a:solidFill>
                <a:srgbClr val="0000CC"/>
              </a:solidFill>
            </a:rPr>
            <a:t>підходу</a:t>
          </a:r>
          <a:r>
            <a:rPr lang="ru-RU" sz="2000" b="1" i="1" kern="1200" dirty="0" smtClean="0">
              <a:solidFill>
                <a:srgbClr val="0000CC"/>
              </a:solidFill>
            </a:rPr>
            <a:t> в </a:t>
          </a:r>
          <a:r>
            <a:rPr lang="ru-RU" sz="2000" b="1" i="1" kern="1200" dirty="0" err="1" smtClean="0">
              <a:solidFill>
                <a:srgbClr val="0000CC"/>
              </a:solidFill>
            </a:rPr>
            <a:t>навчанні</a:t>
          </a:r>
          <a:r>
            <a:rPr lang="ru-RU" sz="2000" b="1" i="1" kern="1200" dirty="0" smtClean="0">
              <a:solidFill>
                <a:srgbClr val="0000CC"/>
              </a:solidFill>
            </a:rPr>
            <a:t>» </a:t>
          </a:r>
          <a:r>
            <a:rPr lang="ru-RU" sz="2000" b="1" kern="1200" dirty="0" smtClean="0">
              <a:solidFill>
                <a:srgbClr val="0000CC"/>
              </a:solidFill>
            </a:rPr>
            <a:t> </a:t>
          </a:r>
          <a:r>
            <a:rPr lang="ru-RU" sz="2000" kern="1200" dirty="0" smtClean="0">
              <a:solidFill>
                <a:srgbClr val="0000CC"/>
              </a:solidFill>
            </a:rPr>
            <a:t>  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solidFill>
                <a:srgbClr val="0000CC"/>
              </a:solidFill>
            </a:rPr>
            <a:t>(</a:t>
          </a:r>
          <a:r>
            <a:rPr lang="ru-RU" sz="2000" kern="1200" dirty="0" err="1" smtClean="0">
              <a:solidFill>
                <a:srgbClr val="0000CC"/>
              </a:solidFill>
            </a:rPr>
            <a:t>Січень</a:t>
          </a:r>
          <a:r>
            <a:rPr lang="ru-RU" sz="2000" kern="1200" dirty="0" smtClean="0">
              <a:solidFill>
                <a:srgbClr val="0000CC"/>
              </a:solidFill>
            </a:rPr>
            <a:t>)</a:t>
          </a:r>
          <a:endParaRPr lang="ru-RU" sz="2400" b="1" kern="1200" dirty="0" smtClean="0">
            <a:solidFill>
              <a:srgbClr val="0000CC"/>
            </a:solidFill>
          </a:endParaRPr>
        </a:p>
        <a:p>
          <a:pPr lvl="0" algn="l">
            <a:spcBef>
              <a:spcPct val="0"/>
            </a:spcBef>
          </a:pPr>
          <a:endParaRPr lang="ru-RU" sz="1600" kern="1200" dirty="0">
            <a:solidFill>
              <a:srgbClr val="002060"/>
            </a:solidFill>
          </a:endParaRPr>
        </a:p>
      </dsp:txBody>
      <dsp:txXfrm rot="16200000">
        <a:off x="1271326" y="1391366"/>
        <a:ext cx="5593823" cy="2811091"/>
      </dsp:txXfrm>
    </dsp:sp>
    <dsp:sp modelId="{04EA1A83-751B-4237-81C3-916F9CDC5250}">
      <dsp:nvSpPr>
        <dsp:cNvPr id="0" name=""/>
        <dsp:cNvSpPr/>
      </dsp:nvSpPr>
      <dsp:spPr>
        <a:xfrm rot="16200000">
          <a:off x="4086250" y="1619553"/>
          <a:ext cx="5593823" cy="2354716"/>
        </a:xfrm>
        <a:prstGeom prst="flowChartManualOperation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065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900" b="1" kern="1200" dirty="0" smtClean="0">
              <a:solidFill>
                <a:srgbClr val="003399"/>
              </a:solidFill>
            </a:rPr>
            <a:t> </a:t>
          </a:r>
          <a:r>
            <a:rPr lang="ru-RU" sz="2400" b="1" kern="1200" dirty="0" smtClean="0">
              <a:solidFill>
                <a:srgbClr val="003399"/>
              </a:solidFill>
            </a:rPr>
            <a:t>круглому </a:t>
          </a:r>
          <a:r>
            <a:rPr lang="ru-RU" sz="2400" b="1" kern="1200" dirty="0" err="1" smtClean="0">
              <a:solidFill>
                <a:srgbClr val="003399"/>
              </a:solidFill>
            </a:rPr>
            <a:t>столі</a:t>
          </a:r>
          <a:r>
            <a:rPr lang="ru-RU" sz="2400" b="1" kern="1200" dirty="0" smtClean="0">
              <a:solidFill>
                <a:srgbClr val="003399"/>
              </a:solidFill>
            </a:rPr>
            <a:t>  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kern="1200" dirty="0" smtClean="0">
              <a:solidFill>
                <a:srgbClr val="003399"/>
              </a:solidFill>
            </a:rPr>
            <a:t>«</a:t>
          </a:r>
          <a:r>
            <a:rPr lang="ru-RU" sz="2400" b="1" i="1" kern="1200" dirty="0" err="1" smtClean="0">
              <a:solidFill>
                <a:srgbClr val="003399"/>
              </a:solidFill>
            </a:rPr>
            <a:t>Вивчаємо</a:t>
          </a:r>
          <a:r>
            <a:rPr lang="ru-RU" sz="2400" b="1" i="1" kern="1200" dirty="0" smtClean="0">
              <a:solidFill>
                <a:srgbClr val="003399"/>
              </a:solidFill>
            </a:rPr>
            <a:t> </a:t>
          </a:r>
          <a:r>
            <a:rPr lang="ru-RU" sz="2400" b="1" i="1" kern="1200" dirty="0" err="1" smtClean="0">
              <a:solidFill>
                <a:srgbClr val="003399"/>
              </a:solidFill>
            </a:rPr>
            <a:t>медичну</a:t>
          </a:r>
          <a:r>
            <a:rPr lang="ru-RU" sz="2400" b="1" i="1" kern="1200" dirty="0" smtClean="0">
              <a:solidFill>
                <a:srgbClr val="003399"/>
              </a:solidFill>
            </a:rPr>
            <a:t> реформу»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rgbClr val="003399"/>
              </a:solidFill>
            </a:rPr>
            <a:t>(</a:t>
          </a:r>
          <a:r>
            <a:rPr lang="ru-RU" sz="2400" kern="1200" dirty="0" err="1" smtClean="0">
              <a:solidFill>
                <a:srgbClr val="003399"/>
              </a:solidFill>
            </a:rPr>
            <a:t>Січень</a:t>
          </a:r>
          <a:r>
            <a:rPr lang="ru-RU" sz="2400" kern="1200" dirty="0" smtClean="0">
              <a:solidFill>
                <a:srgbClr val="003399"/>
              </a:solidFill>
            </a:rPr>
            <a:t>)</a:t>
          </a:r>
          <a:endParaRPr lang="ru-RU" sz="2800" b="1" kern="1200" dirty="0" smtClean="0">
            <a:solidFill>
              <a:srgbClr val="003399"/>
            </a:solidFill>
          </a:endParaRPr>
        </a:p>
        <a:p>
          <a:pPr lvl="0" algn="l">
            <a:spcBef>
              <a:spcPct val="0"/>
            </a:spcBef>
          </a:pPr>
          <a:endParaRPr lang="ru-RU" sz="2400" kern="1200" dirty="0">
            <a:solidFill>
              <a:srgbClr val="002060"/>
            </a:solidFill>
          </a:endParaRPr>
        </a:p>
      </dsp:txBody>
      <dsp:txXfrm rot="16200000">
        <a:off x="4086250" y="1619553"/>
        <a:ext cx="5593823" cy="235471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8F2962-8E9A-4AF4-BCEA-81A802E0ACF2}">
      <dsp:nvSpPr>
        <dsp:cNvPr id="0" name=""/>
        <dsp:cNvSpPr/>
      </dsp:nvSpPr>
      <dsp:spPr>
        <a:xfrm>
          <a:off x="2157041" y="1379"/>
          <a:ext cx="5762120" cy="132753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обговорення проблеми в загальному колі; мікрофон; незакінчені речення; мозковий штурм; ажурна пилка; навчаючи — вчусь; аналіз ситуації; розв'язання проблем; дерево рішень.</a:t>
          </a:r>
          <a:endParaRPr lang="ru-RU" sz="1800" kern="1200" dirty="0"/>
        </a:p>
      </dsp:txBody>
      <dsp:txXfrm>
        <a:off x="2157041" y="1379"/>
        <a:ext cx="5762120" cy="1327532"/>
      </dsp:txXfrm>
    </dsp:sp>
    <dsp:sp modelId="{444FBBB0-5B6D-4C77-AE2E-B2D21171A2DA}">
      <dsp:nvSpPr>
        <dsp:cNvPr id="0" name=""/>
        <dsp:cNvSpPr/>
      </dsp:nvSpPr>
      <dsp:spPr>
        <a:xfrm>
          <a:off x="73726" y="124804"/>
          <a:ext cx="2083315" cy="108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ТЕХНОЛОГІЇ КОЛЕКТИВНО-ГРУПОВОГО НАВЧАННЯ </a:t>
          </a:r>
          <a:endParaRPr lang="ru-RU" sz="1400" kern="1200" dirty="0"/>
        </a:p>
      </dsp:txBody>
      <dsp:txXfrm>
        <a:off x="73726" y="124804"/>
        <a:ext cx="2083315" cy="1080682"/>
      </dsp:txXfrm>
    </dsp:sp>
    <dsp:sp modelId="{FFC5E460-5E53-43DC-8741-A8E2D77018AC}">
      <dsp:nvSpPr>
        <dsp:cNvPr id="0" name=""/>
        <dsp:cNvSpPr/>
      </dsp:nvSpPr>
      <dsp:spPr>
        <a:xfrm>
          <a:off x="2140271" y="1436980"/>
          <a:ext cx="5852616" cy="10806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робота в парах; ротаційні (змінювані) трійки; два</a:t>
          </a:r>
          <a:r>
            <a:rPr lang="en-US" sz="2000" kern="1200" dirty="0" smtClean="0"/>
            <a:t>-</a:t>
          </a:r>
          <a:r>
            <a:rPr lang="uk-UA" sz="2000" kern="1200" dirty="0" smtClean="0"/>
            <a:t>чотири</a:t>
          </a:r>
          <a:r>
            <a:rPr lang="en-US" sz="2000" kern="1200" dirty="0" smtClean="0"/>
            <a:t>-</a:t>
          </a:r>
          <a:r>
            <a:rPr lang="uk-UA" sz="2000" kern="1200" dirty="0" smtClean="0"/>
            <a:t>всі разом; карусель; робота в малих групах; акваріум; коло ідей.</a:t>
          </a:r>
          <a:endParaRPr lang="ru-RU" sz="2000" kern="1200" dirty="0"/>
        </a:p>
      </dsp:txBody>
      <dsp:txXfrm>
        <a:off x="2140271" y="1436980"/>
        <a:ext cx="5852616" cy="1080682"/>
      </dsp:txXfrm>
    </dsp:sp>
    <dsp:sp modelId="{1393761F-760D-43FA-848D-C37F7E2E777A}">
      <dsp:nvSpPr>
        <dsp:cNvPr id="0" name=""/>
        <dsp:cNvSpPr/>
      </dsp:nvSpPr>
      <dsp:spPr>
        <a:xfrm>
          <a:off x="0" y="1448467"/>
          <a:ext cx="2140271" cy="108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ТЕХНОЛОГІЇ КООПЕРАТИВНОГО НАВЧАННЯ </a:t>
          </a:r>
          <a:endParaRPr lang="ru-RU" sz="1400" kern="1200" dirty="0"/>
        </a:p>
      </dsp:txBody>
      <dsp:txXfrm>
        <a:off x="0" y="1448467"/>
        <a:ext cx="2140271" cy="1080682"/>
      </dsp:txXfrm>
    </dsp:sp>
    <dsp:sp modelId="{C8D9984F-1400-4B05-BCC6-2791B9E70FBA}">
      <dsp:nvSpPr>
        <dsp:cNvPr id="0" name=""/>
        <dsp:cNvSpPr/>
      </dsp:nvSpPr>
      <dsp:spPr>
        <a:xfrm>
          <a:off x="2142044" y="2625730"/>
          <a:ext cx="5846948" cy="10806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займи позицію; зміни позицію; неперервна шкала думок; дискусія; дебати.</a:t>
          </a:r>
          <a:endParaRPr lang="ru-RU" sz="2000" kern="1200" dirty="0"/>
        </a:p>
      </dsp:txBody>
      <dsp:txXfrm>
        <a:off x="2142044" y="2625730"/>
        <a:ext cx="5846948" cy="1080682"/>
      </dsp:txXfrm>
    </dsp:sp>
    <dsp:sp modelId="{C7BB687E-1B80-4A94-8124-A24C9D98E5D9}">
      <dsp:nvSpPr>
        <dsp:cNvPr id="0" name=""/>
        <dsp:cNvSpPr/>
      </dsp:nvSpPr>
      <dsp:spPr>
        <a:xfrm>
          <a:off x="14" y="2659869"/>
          <a:ext cx="2138149" cy="108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ТЕХНОЛОГІЇ ОПРАЦЮВАННЯ ДИСКУСІЙНИХ ПИТАНЬ</a:t>
          </a:r>
          <a:endParaRPr lang="en-US" sz="1400" kern="1200" dirty="0" smtClean="0"/>
        </a:p>
      </dsp:txBody>
      <dsp:txXfrm>
        <a:off x="14" y="2659869"/>
        <a:ext cx="2138149" cy="1080682"/>
      </dsp:txXfrm>
    </dsp:sp>
    <dsp:sp modelId="{BE650A4B-852B-48A0-A42E-AC69B6051437}">
      <dsp:nvSpPr>
        <dsp:cNvPr id="0" name=""/>
        <dsp:cNvSpPr/>
      </dsp:nvSpPr>
      <dsp:spPr>
        <a:xfrm>
          <a:off x="2179868" y="3814481"/>
          <a:ext cx="5773390" cy="108068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імітації; правові ігри; слухання; розігрування ситуації за ролями;</a:t>
          </a:r>
          <a:endParaRPr lang="ru-RU" sz="2000" kern="1200" dirty="0"/>
        </a:p>
      </dsp:txBody>
      <dsp:txXfrm>
        <a:off x="2179868" y="3814481"/>
        <a:ext cx="5773390" cy="1080682"/>
      </dsp:txXfrm>
    </dsp:sp>
    <dsp:sp modelId="{C4812EDD-60A6-4C51-AEB4-6C13B0D4D74B}">
      <dsp:nvSpPr>
        <dsp:cNvPr id="0" name=""/>
        <dsp:cNvSpPr/>
      </dsp:nvSpPr>
      <dsp:spPr>
        <a:xfrm>
          <a:off x="0" y="3799416"/>
          <a:ext cx="2140239" cy="1080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ТЕХНОЛОГІЇ СИТУАТИВНОГО МОДЕЛЮВАННЯ</a:t>
          </a:r>
          <a:endParaRPr lang="en-US" sz="1400" kern="1200" dirty="0" smtClean="0"/>
        </a:p>
      </dsp:txBody>
      <dsp:txXfrm>
        <a:off x="0" y="3799416"/>
        <a:ext cx="2140239" cy="1080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37147-EFD1-4320-B800-0BCA7631CB8F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11C93-5CF0-461B-9C56-1E5892F6CD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69F48-E52D-4B27-9639-C16B19E72859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11C93-5CF0-461B-9C56-1E5892F6CD0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11C93-5CF0-461B-9C56-1E5892F6CD0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11C93-5CF0-461B-9C56-1E5892F6CD0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11C93-5CF0-461B-9C56-1E5892F6CD0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11C93-5CF0-461B-9C56-1E5892F6CD08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11C93-5CF0-461B-9C56-1E5892F6CD08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03.07.2020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1556792"/>
            <a:ext cx="8253442" cy="352839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rgbClr val="0000CC"/>
                </a:solidFill>
                <a:latin typeface="Arial Black" pitchFamily="34" charset="0"/>
              </a:rPr>
              <a:t>Звіт </a:t>
            </a:r>
            <a:r>
              <a:rPr lang="uk-UA" sz="4400" dirty="0" smtClean="0">
                <a:solidFill>
                  <a:srgbClr val="C00000"/>
                </a:solidFill>
              </a:rPr>
              <a:t/>
            </a:r>
            <a:br>
              <a:rPr lang="uk-UA" sz="4400" dirty="0" smtClean="0">
                <a:solidFill>
                  <a:srgbClr val="C00000"/>
                </a:solidFill>
              </a:rPr>
            </a:br>
            <a:r>
              <a:rPr lang="uk-UA" sz="4400" dirty="0" smtClean="0">
                <a:solidFill>
                  <a:srgbClr val="0033CC"/>
                </a:solidFill>
                <a:latin typeface="Arial Black" pitchFamily="34" charset="0"/>
              </a:rPr>
              <a:t>роботи методичної комісії </a:t>
            </a:r>
            <a:br>
              <a:rPr lang="uk-UA" sz="4400" dirty="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uk-UA" sz="4400" dirty="0" smtClean="0">
                <a:solidFill>
                  <a:srgbClr val="0033CC"/>
                </a:solidFill>
                <a:latin typeface="Arial Black" pitchFamily="34" charset="0"/>
              </a:rPr>
              <a:t>соціально - гуманітарного </a:t>
            </a:r>
            <a:br>
              <a:rPr lang="uk-UA" sz="4400" dirty="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uk-UA" sz="4400" dirty="0" smtClean="0">
                <a:solidFill>
                  <a:srgbClr val="0033CC"/>
                </a:solidFill>
                <a:latin typeface="Arial Black" pitchFamily="34" charset="0"/>
              </a:rPr>
              <a:t>циклу</a:t>
            </a:r>
            <a:br>
              <a:rPr lang="uk-UA" sz="4400" dirty="0" smtClean="0">
                <a:solidFill>
                  <a:srgbClr val="0033CC"/>
                </a:solidFill>
                <a:latin typeface="Arial Black" pitchFamily="34" charset="0"/>
              </a:rPr>
            </a:br>
            <a:r>
              <a:rPr lang="uk-UA" sz="4400" dirty="0" smtClean="0">
                <a:solidFill>
                  <a:srgbClr val="C00000"/>
                </a:solidFill>
                <a:latin typeface="Arial Black" pitchFamily="34" charset="0"/>
              </a:rPr>
              <a:t>за 201</a:t>
            </a:r>
            <a:r>
              <a:rPr lang="en-US" sz="4400" dirty="0" smtClean="0">
                <a:solidFill>
                  <a:srgbClr val="C00000"/>
                </a:solidFill>
                <a:latin typeface="Arial Black" pitchFamily="34" charset="0"/>
              </a:rPr>
              <a:t>9</a:t>
            </a:r>
            <a:r>
              <a:rPr lang="uk-UA" sz="4400" dirty="0" smtClean="0">
                <a:solidFill>
                  <a:srgbClr val="C00000"/>
                </a:solidFill>
                <a:latin typeface="Arial Black" pitchFamily="34" charset="0"/>
              </a:rPr>
              <a:t> – 20</a:t>
            </a:r>
            <a:r>
              <a:rPr lang="en-US" sz="4400" dirty="0" smtClean="0">
                <a:solidFill>
                  <a:srgbClr val="C00000"/>
                </a:solidFill>
                <a:latin typeface="Arial Black" pitchFamily="34" charset="0"/>
              </a:rPr>
              <a:t>20</a:t>
            </a:r>
            <a:r>
              <a:rPr lang="uk-UA" sz="4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4400" dirty="0" err="1" smtClean="0">
                <a:solidFill>
                  <a:srgbClr val="C00000"/>
                </a:solidFill>
                <a:latin typeface="Arial Black" pitchFamily="34" charset="0"/>
              </a:rPr>
              <a:t>н.р</a:t>
            </a:r>
            <a:r>
              <a:rPr lang="uk-UA" sz="4400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  <a:endParaRPr lang="ru-RU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5517232"/>
            <a:ext cx="7530060" cy="66450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95936" y="764704"/>
            <a:ext cx="1296144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3212976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76470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МЕТОДИЧНІ ПРОБЛЕМИ ВИКЛАДАЧІВ ЦК  ЗА  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-2020 </a:t>
            </a:r>
            <a:r>
              <a:rPr lang="uk-UA" b="1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Н. Р.: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9592" y="1135464"/>
            <a:ext cx="684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Запам</a:t>
            </a:r>
            <a:r>
              <a:rPr lang="ru-RU" sz="2000" b="1" dirty="0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`</a:t>
            </a:r>
            <a:r>
              <a:rPr lang="uk-UA" sz="2000" b="1" dirty="0" err="1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ятовування</a:t>
            </a:r>
            <a:r>
              <a:rPr lang="uk-UA" sz="2000" b="1" dirty="0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 при вивченні іноземної мови.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		</a:t>
            </a:r>
            <a:r>
              <a:rPr lang="uk-UA" i="1" dirty="0" smtClean="0">
                <a:ea typeface="Calibri" pitchFamily="34" charset="0"/>
                <a:cs typeface="Times New Roman" pitchFamily="18" charset="0"/>
              </a:rPr>
              <a:t>(С.М. </a:t>
            </a:r>
            <a:r>
              <a:rPr lang="uk-UA" i="1" dirty="0" err="1" smtClean="0">
                <a:ea typeface="Calibri" pitchFamily="34" charset="0"/>
                <a:cs typeface="Times New Roman" pitchFamily="18" charset="0"/>
              </a:rPr>
              <a:t>Костюченко</a:t>
            </a:r>
            <a:r>
              <a:rPr lang="uk-UA" b="1" i="1" dirty="0" smtClean="0">
                <a:ea typeface="Calibri" pitchFamily="34" charset="0"/>
                <a:cs typeface="Times New Roman" pitchFamily="18" charset="0"/>
              </a:rPr>
              <a:t>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b="1" i="1" dirty="0" smtClean="0"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b="1" i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1700808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Методика активізації пізнавальної діяльності студентів.</a:t>
            </a:r>
            <a:r>
              <a:rPr lang="ru-RU" b="1" dirty="0" smtClean="0">
                <a:solidFill>
                  <a:srgbClr val="003399"/>
                </a:solidFill>
                <a:cs typeface="Arial" pitchFamily="34" charset="0"/>
              </a:rPr>
              <a:t>						</a:t>
            </a:r>
            <a:r>
              <a:rPr lang="uk-UA" i="1" dirty="0" smtClean="0">
                <a:ea typeface="Calibri" pitchFamily="34" charset="0"/>
                <a:cs typeface="Times New Roman" pitchFamily="18" charset="0"/>
              </a:rPr>
              <a:t>(Малахова І.В.)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99592" y="2428868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Формування комунікативних компетентностей   студентів  шляхом поєднання традиційних та інноваційних форм і методів навчання.</a:t>
            </a:r>
            <a:endParaRPr lang="ru-RU" b="1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uk-UA" i="1" dirty="0" smtClean="0">
                <a:ea typeface="Calibri" pitchFamily="34" charset="0"/>
                <a:cs typeface="Times New Roman" pitchFamily="18" charset="0"/>
              </a:rPr>
              <a:t>(</a:t>
            </a:r>
            <a:r>
              <a:rPr lang="uk-UA" i="1" dirty="0" err="1" smtClean="0">
                <a:ea typeface="Calibri" pitchFamily="34" charset="0"/>
                <a:cs typeface="Times New Roman" pitchFamily="18" charset="0"/>
              </a:rPr>
              <a:t>Гайван</a:t>
            </a: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В.В.)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99592" y="342900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Виховання патріотизму на заняттях історії та соціально-гуманітарних дисциплін.</a:t>
            </a:r>
            <a:endParaRPr lang="ru-RU" b="1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(</a:t>
            </a:r>
            <a:r>
              <a:rPr lang="uk-UA" i="1" dirty="0" err="1" smtClean="0">
                <a:ea typeface="Calibri" pitchFamily="34" charset="0"/>
                <a:cs typeface="Times New Roman" pitchFamily="18" charset="0"/>
              </a:rPr>
              <a:t>Немеш</a:t>
            </a: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О.М.)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4357693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003399"/>
                </a:solidFill>
                <a:ea typeface="Calibri" pitchFamily="34" charset="0"/>
                <a:cs typeface="Times New Roman" pitchFamily="18" charset="0"/>
              </a:rPr>
              <a:t>Розвиток творчої особистості студента  на заняттях зарубіжної літератури.                                                                        </a:t>
            </a:r>
            <a:endParaRPr lang="ru-RU" b="1" dirty="0" smtClean="0">
              <a:solidFill>
                <a:srgbClr val="003399"/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ea typeface="Calibri" pitchFamily="34" charset="0"/>
                <a:cs typeface="Times New Roman" pitchFamily="18" charset="0"/>
              </a:rPr>
              <a:t>                                                                           	 </a:t>
            </a:r>
            <a:r>
              <a:rPr lang="uk-UA" i="1" dirty="0" smtClean="0">
                <a:ea typeface="Calibri" pitchFamily="34" charset="0"/>
                <a:cs typeface="Times New Roman" pitchFamily="18" charset="0"/>
              </a:rPr>
              <a:t>(Базарна О.М.)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9592" y="5072075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>
              <a:solidFill>
                <a:srgbClr val="003399"/>
              </a:solidFill>
            </a:endParaRPr>
          </a:p>
          <a:p>
            <a:r>
              <a:rPr lang="uk-UA" b="1" dirty="0" smtClean="0">
                <a:solidFill>
                  <a:srgbClr val="003399"/>
                </a:solidFill>
              </a:rPr>
              <a:t>Розвиток комунікативних навичок на заняттях англійської мови.</a:t>
            </a:r>
            <a:endParaRPr lang="ru-RU" b="1" dirty="0" smtClean="0">
              <a:solidFill>
                <a:srgbClr val="003399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                                            		(</a:t>
            </a:r>
            <a:r>
              <a:rPr lang="uk-UA" i="1" dirty="0" err="1" smtClean="0">
                <a:ea typeface="Calibri" pitchFamily="34" charset="0"/>
                <a:cs typeface="Times New Roman" pitchFamily="18" charset="0"/>
              </a:rPr>
              <a:t>Вірстюк</a:t>
            </a: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О.І.)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3203848" y="1340768"/>
            <a:ext cx="2808312" cy="79208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Методичне об'єднання </a:t>
            </a:r>
          </a:p>
          <a:p>
            <a:pPr algn="ctr"/>
            <a:r>
              <a:rPr lang="uk-UA" sz="1400" b="1" dirty="0" smtClean="0"/>
              <a:t>викладачів соціально -</a:t>
            </a:r>
          </a:p>
          <a:p>
            <a:pPr algn="ctr"/>
            <a:r>
              <a:rPr lang="uk-UA" sz="1400" b="1" dirty="0" smtClean="0"/>
              <a:t>гуманітарного циклу</a:t>
            </a:r>
            <a:endParaRPr lang="ru-RU" sz="1400" b="1" dirty="0"/>
          </a:p>
        </p:txBody>
      </p:sp>
      <p:sp>
        <p:nvSpPr>
          <p:cNvPr id="35844" name="Rectangle 6"/>
          <p:cNvSpPr>
            <a:spLocks noChangeArrowheads="1"/>
          </p:cNvSpPr>
          <p:nvPr/>
        </p:nvSpPr>
        <p:spPr bwMode="auto">
          <a:xfrm>
            <a:off x="755576" y="692696"/>
            <a:ext cx="1944216" cy="57606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uk-UA" sz="1400" b="1" dirty="0"/>
              <a:t>Системність у роботі</a:t>
            </a:r>
          </a:p>
          <a:p>
            <a:pPr algn="ctr">
              <a:defRPr/>
            </a:pPr>
            <a:r>
              <a:rPr lang="uk-UA" sz="1400" b="1" dirty="0"/>
              <a:t>методичного</a:t>
            </a:r>
          </a:p>
          <a:p>
            <a:pPr algn="ctr">
              <a:defRPr/>
            </a:pPr>
            <a:r>
              <a:rPr lang="uk-UA" sz="1400" b="1" dirty="0"/>
              <a:t>об'єднання</a:t>
            </a:r>
            <a:r>
              <a:rPr lang="uk-UA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5" name="Rectangle 7"/>
          <p:cNvSpPr>
            <a:spLocks noChangeArrowheads="1"/>
          </p:cNvSpPr>
          <p:nvPr/>
        </p:nvSpPr>
        <p:spPr bwMode="auto">
          <a:xfrm>
            <a:off x="6732240" y="620688"/>
            <a:ext cx="1584176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Результативність </a:t>
            </a:r>
          </a:p>
          <a:p>
            <a:pPr algn="ctr"/>
            <a:r>
              <a:rPr lang="uk-UA" sz="1400" b="1" dirty="0"/>
              <a:t>роботи </a:t>
            </a:r>
            <a:r>
              <a:rPr lang="uk-UA" sz="1400" b="1" dirty="0" smtClean="0"/>
              <a:t> ЦК</a:t>
            </a:r>
            <a:endParaRPr lang="ru-RU" sz="1400" b="1" dirty="0"/>
          </a:p>
        </p:txBody>
      </p:sp>
      <p:sp>
        <p:nvSpPr>
          <p:cNvPr id="35846" name="Rectangle 8"/>
          <p:cNvSpPr>
            <a:spLocks noChangeArrowheads="1"/>
          </p:cNvSpPr>
          <p:nvPr/>
        </p:nvSpPr>
        <p:spPr bwMode="auto">
          <a:xfrm>
            <a:off x="673240" y="1340768"/>
            <a:ext cx="2242576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/>
              <a:t>Позааудиторна робота </a:t>
            </a:r>
            <a:endParaRPr lang="uk-UA" sz="1400" b="1" dirty="0"/>
          </a:p>
          <a:p>
            <a:pPr algn="ctr"/>
            <a:r>
              <a:rPr lang="uk-UA" sz="1400" b="1" dirty="0" smtClean="0"/>
              <a:t> з предметів ЦК</a:t>
            </a:r>
            <a:endParaRPr lang="ru-RU" sz="1400" b="1" dirty="0"/>
          </a:p>
        </p:txBody>
      </p:sp>
      <p:sp>
        <p:nvSpPr>
          <p:cNvPr id="35848" name="Rectangle 10"/>
          <p:cNvSpPr>
            <a:spLocks noChangeArrowheads="1"/>
          </p:cNvSpPr>
          <p:nvPr/>
        </p:nvSpPr>
        <p:spPr bwMode="auto">
          <a:xfrm>
            <a:off x="7092280" y="1124744"/>
            <a:ext cx="1368151" cy="43237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Творча група</a:t>
            </a:r>
            <a:endParaRPr lang="ru-RU" sz="1400" b="1"/>
          </a:p>
        </p:txBody>
      </p:sp>
      <p:sp>
        <p:nvSpPr>
          <p:cNvPr id="35849" name="Rectangle 12"/>
          <p:cNvSpPr>
            <a:spLocks noChangeArrowheads="1"/>
          </p:cNvSpPr>
          <p:nvPr/>
        </p:nvSpPr>
        <p:spPr bwMode="auto">
          <a:xfrm>
            <a:off x="3635896" y="2132856"/>
            <a:ext cx="2016224" cy="720279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Прийоми, методи та</a:t>
            </a:r>
          </a:p>
          <a:p>
            <a:pPr algn="ctr"/>
            <a:r>
              <a:rPr lang="uk-UA" sz="1400" b="1" dirty="0"/>
              <a:t>технології роботи</a:t>
            </a:r>
            <a:endParaRPr lang="ru-RU" sz="1400" b="1" dirty="0"/>
          </a:p>
        </p:txBody>
      </p:sp>
      <p:sp>
        <p:nvSpPr>
          <p:cNvPr id="35850" name="Rectangle 13"/>
          <p:cNvSpPr>
            <a:spLocks noChangeArrowheads="1"/>
          </p:cNvSpPr>
          <p:nvPr/>
        </p:nvSpPr>
        <p:spPr bwMode="auto">
          <a:xfrm>
            <a:off x="611560" y="1844824"/>
            <a:ext cx="2088232" cy="50405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Індивідуальна робота</a:t>
            </a:r>
          </a:p>
          <a:p>
            <a:pPr algn="ctr"/>
            <a:r>
              <a:rPr lang="uk-UA" sz="1400" b="1" dirty="0" smtClean="0"/>
              <a:t>із студентами</a:t>
            </a:r>
            <a:endParaRPr lang="ru-RU" sz="1400" b="1" dirty="0"/>
          </a:p>
        </p:txBody>
      </p:sp>
      <p:sp>
        <p:nvSpPr>
          <p:cNvPr id="35852" name="Rectangle 15"/>
          <p:cNvSpPr>
            <a:spLocks noChangeArrowheads="1"/>
          </p:cNvSpPr>
          <p:nvPr/>
        </p:nvSpPr>
        <p:spPr bwMode="auto">
          <a:xfrm>
            <a:off x="539552" y="2924944"/>
            <a:ext cx="1584176" cy="57549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Методичні</a:t>
            </a:r>
          </a:p>
          <a:p>
            <a:pPr algn="ctr"/>
            <a:r>
              <a:rPr lang="uk-UA" sz="1400" b="1" dirty="0"/>
              <a:t>оперативки</a:t>
            </a:r>
            <a:endParaRPr lang="ru-RU" sz="1400" b="1" dirty="0"/>
          </a:p>
        </p:txBody>
      </p:sp>
      <p:sp>
        <p:nvSpPr>
          <p:cNvPr id="35853" name="Rectangle 16"/>
          <p:cNvSpPr>
            <a:spLocks noChangeArrowheads="1"/>
          </p:cNvSpPr>
          <p:nvPr/>
        </p:nvSpPr>
        <p:spPr bwMode="auto">
          <a:xfrm>
            <a:off x="6948264" y="1628801"/>
            <a:ext cx="1584176" cy="50405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/>
              <a:t>Обласні </a:t>
            </a:r>
            <a:r>
              <a:rPr lang="uk-UA" sz="1400" b="1" dirty="0" err="1" smtClean="0"/>
              <a:t>МО</a:t>
            </a:r>
            <a:r>
              <a:rPr lang="uk-UA" sz="1400" b="1" dirty="0" smtClean="0"/>
              <a:t>,</a:t>
            </a:r>
            <a:endParaRPr lang="uk-UA" sz="1400" b="1" dirty="0"/>
          </a:p>
          <a:p>
            <a:pPr algn="ctr"/>
            <a:r>
              <a:rPr lang="uk-UA" sz="1400" b="1" dirty="0" smtClean="0"/>
              <a:t>конференції</a:t>
            </a:r>
            <a:endParaRPr lang="ru-RU" sz="1400" b="1" dirty="0"/>
          </a:p>
        </p:txBody>
      </p:sp>
      <p:sp>
        <p:nvSpPr>
          <p:cNvPr id="35854" name="Rectangle 17"/>
          <p:cNvSpPr>
            <a:spLocks noChangeArrowheads="1"/>
          </p:cNvSpPr>
          <p:nvPr/>
        </p:nvSpPr>
        <p:spPr bwMode="auto">
          <a:xfrm>
            <a:off x="539552" y="2420938"/>
            <a:ext cx="1656184" cy="43180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Бесіди,</a:t>
            </a:r>
          </a:p>
          <a:p>
            <a:pPr algn="ctr"/>
            <a:r>
              <a:rPr lang="uk-UA" sz="1400" b="1" dirty="0"/>
              <a:t>консультації</a:t>
            </a:r>
            <a:endParaRPr lang="ru-RU" sz="1400" b="1" dirty="0"/>
          </a:p>
        </p:txBody>
      </p:sp>
      <p:sp>
        <p:nvSpPr>
          <p:cNvPr id="35855" name="Rectangle 18"/>
          <p:cNvSpPr>
            <a:spLocks noChangeArrowheads="1"/>
          </p:cNvSpPr>
          <p:nvPr/>
        </p:nvSpPr>
        <p:spPr bwMode="auto">
          <a:xfrm>
            <a:off x="6588224" y="2204865"/>
            <a:ext cx="2016223" cy="576063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Участь в </a:t>
            </a:r>
            <a:r>
              <a:rPr lang="uk-UA" sz="1400" b="1" dirty="0" smtClean="0"/>
              <a:t>олімпіадах, </a:t>
            </a:r>
          </a:p>
          <a:p>
            <a:pPr algn="ctr"/>
            <a:r>
              <a:rPr lang="uk-UA" sz="1400" b="1" dirty="0" smtClean="0"/>
              <a:t>конкурсах</a:t>
            </a:r>
            <a:endParaRPr lang="ru-RU" sz="1400" b="1" dirty="0"/>
          </a:p>
        </p:txBody>
      </p:sp>
      <p:sp>
        <p:nvSpPr>
          <p:cNvPr id="35856" name="Rectangle 7"/>
          <p:cNvSpPr>
            <a:spLocks noChangeArrowheads="1"/>
          </p:cNvSpPr>
          <p:nvPr/>
        </p:nvSpPr>
        <p:spPr bwMode="auto">
          <a:xfrm>
            <a:off x="3635896" y="2852936"/>
            <a:ext cx="2016224" cy="57606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Робота</a:t>
            </a:r>
            <a:r>
              <a:rPr lang="uk-UA" sz="1400" dirty="0"/>
              <a:t> </a:t>
            </a:r>
            <a:r>
              <a:rPr lang="uk-UA" sz="1400" b="1" dirty="0"/>
              <a:t>в малих</a:t>
            </a:r>
          </a:p>
          <a:p>
            <a:pPr algn="ctr"/>
            <a:r>
              <a:rPr lang="uk-UA" sz="1400" b="1" dirty="0"/>
              <a:t>групах</a:t>
            </a:r>
            <a:endParaRPr lang="ru-RU" sz="1400" b="1" dirty="0"/>
          </a:p>
        </p:txBody>
      </p:sp>
      <p:sp>
        <p:nvSpPr>
          <p:cNvPr id="35857" name="Rectangle 4"/>
          <p:cNvSpPr>
            <a:spLocks noChangeArrowheads="1"/>
          </p:cNvSpPr>
          <p:nvPr/>
        </p:nvSpPr>
        <p:spPr bwMode="auto">
          <a:xfrm>
            <a:off x="539552" y="3573017"/>
            <a:ext cx="2160240" cy="360039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Самоосвіта</a:t>
            </a:r>
            <a:endParaRPr lang="ru-RU" sz="1400" b="1" dirty="0"/>
          </a:p>
        </p:txBody>
      </p:sp>
      <p:sp>
        <p:nvSpPr>
          <p:cNvPr id="35858" name="Rectangle 6"/>
          <p:cNvSpPr>
            <a:spLocks noChangeArrowheads="1"/>
          </p:cNvSpPr>
          <p:nvPr/>
        </p:nvSpPr>
        <p:spPr bwMode="auto">
          <a:xfrm>
            <a:off x="539553" y="4005065"/>
            <a:ext cx="1512168" cy="43204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Проблемні </a:t>
            </a:r>
          </a:p>
          <a:p>
            <a:pPr algn="ctr"/>
            <a:r>
              <a:rPr lang="uk-UA" sz="1400" b="1" dirty="0"/>
              <a:t>семінари</a:t>
            </a:r>
            <a:endParaRPr lang="ru-RU" sz="1400" b="1" dirty="0"/>
          </a:p>
        </p:txBody>
      </p:sp>
      <p:sp>
        <p:nvSpPr>
          <p:cNvPr id="35859" name="Rectangle 11"/>
          <p:cNvSpPr>
            <a:spLocks noChangeArrowheads="1"/>
          </p:cNvSpPr>
          <p:nvPr/>
        </p:nvSpPr>
        <p:spPr bwMode="auto">
          <a:xfrm rot="10800000" flipV="1">
            <a:off x="611556" y="4509119"/>
            <a:ext cx="1870381" cy="474863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Огляд періодичної</a:t>
            </a:r>
          </a:p>
          <a:p>
            <a:pPr algn="ctr"/>
            <a:r>
              <a:rPr lang="uk-UA" sz="1400" b="1" dirty="0"/>
              <a:t>преси</a:t>
            </a:r>
            <a:endParaRPr lang="ru-RU" sz="1400" b="1" dirty="0"/>
          </a:p>
        </p:txBody>
      </p:sp>
      <p:sp>
        <p:nvSpPr>
          <p:cNvPr id="35860" name="Rectangle 15"/>
          <p:cNvSpPr>
            <a:spLocks noChangeArrowheads="1"/>
          </p:cNvSpPr>
          <p:nvPr/>
        </p:nvSpPr>
        <p:spPr bwMode="auto">
          <a:xfrm>
            <a:off x="683568" y="5085185"/>
            <a:ext cx="1656184" cy="43204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Творчі авторські</a:t>
            </a:r>
          </a:p>
          <a:p>
            <a:pPr algn="ctr"/>
            <a:r>
              <a:rPr lang="uk-UA" sz="1400" b="1" dirty="0"/>
              <a:t>лабораторії</a:t>
            </a:r>
            <a:endParaRPr lang="ru-RU" sz="1400" b="1" dirty="0"/>
          </a:p>
        </p:txBody>
      </p:sp>
      <p:sp>
        <p:nvSpPr>
          <p:cNvPr id="35861" name="Rectangle 17"/>
          <p:cNvSpPr>
            <a:spLocks noChangeArrowheads="1"/>
          </p:cNvSpPr>
          <p:nvPr/>
        </p:nvSpPr>
        <p:spPr bwMode="auto">
          <a:xfrm>
            <a:off x="755575" y="5589240"/>
            <a:ext cx="1655837" cy="548035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Випуск друкованої</a:t>
            </a:r>
          </a:p>
          <a:p>
            <a:pPr algn="ctr"/>
            <a:r>
              <a:rPr lang="uk-UA" sz="1400" b="1" dirty="0"/>
              <a:t>продукції</a:t>
            </a:r>
            <a:endParaRPr lang="ru-RU" sz="1400" b="1" dirty="0"/>
          </a:p>
        </p:txBody>
      </p:sp>
      <p:sp>
        <p:nvSpPr>
          <p:cNvPr id="35862" name="Rectangle 19"/>
          <p:cNvSpPr>
            <a:spLocks noChangeArrowheads="1"/>
          </p:cNvSpPr>
          <p:nvPr/>
        </p:nvSpPr>
        <p:spPr bwMode="auto">
          <a:xfrm>
            <a:off x="2555776" y="5373216"/>
            <a:ext cx="2016224" cy="864096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 smtClean="0"/>
              <a:t>Індивідуальні</a:t>
            </a:r>
          </a:p>
          <a:p>
            <a:pPr algn="ctr"/>
            <a:r>
              <a:rPr lang="uk-UA" sz="1400" b="1" dirty="0" smtClean="0"/>
              <a:t> </a:t>
            </a:r>
            <a:r>
              <a:rPr lang="uk-UA" sz="1400" b="1" dirty="0"/>
              <a:t>консультації</a:t>
            </a:r>
          </a:p>
          <a:p>
            <a:pPr algn="ctr"/>
            <a:r>
              <a:rPr lang="uk-UA" sz="1400" b="1" dirty="0"/>
              <a:t>для обдарованих </a:t>
            </a:r>
            <a:endParaRPr lang="uk-UA" sz="1400" b="1" dirty="0" smtClean="0"/>
          </a:p>
          <a:p>
            <a:pPr algn="ctr"/>
            <a:r>
              <a:rPr lang="uk-UA" sz="1400" b="1" dirty="0" smtClean="0"/>
              <a:t>студентів</a:t>
            </a:r>
            <a:endParaRPr lang="ru-RU" sz="1400" b="1" dirty="0"/>
          </a:p>
        </p:txBody>
      </p:sp>
      <p:sp>
        <p:nvSpPr>
          <p:cNvPr id="35863" name="Rectangle 9"/>
          <p:cNvSpPr>
            <a:spLocks noChangeArrowheads="1"/>
          </p:cNvSpPr>
          <p:nvPr/>
        </p:nvSpPr>
        <p:spPr bwMode="auto">
          <a:xfrm>
            <a:off x="3635896" y="3429001"/>
            <a:ext cx="2016224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dirty="0"/>
              <a:t>Робота в парах</a:t>
            </a:r>
            <a:endParaRPr lang="ru-RU" sz="1400" dirty="0"/>
          </a:p>
        </p:txBody>
      </p:sp>
      <p:sp>
        <p:nvSpPr>
          <p:cNvPr id="35864" name="Rectangle 13"/>
          <p:cNvSpPr>
            <a:spLocks noChangeArrowheads="1"/>
          </p:cNvSpPr>
          <p:nvPr/>
        </p:nvSpPr>
        <p:spPr bwMode="auto">
          <a:xfrm>
            <a:off x="3131840" y="3861049"/>
            <a:ext cx="2952328" cy="1080120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Прийоми і методи </a:t>
            </a:r>
            <a:r>
              <a:rPr lang="uk-UA" sz="1400" dirty="0"/>
              <a:t>уз</a:t>
            </a:r>
            <a:r>
              <a:rPr lang="uk-UA" sz="1400" b="1" dirty="0"/>
              <a:t>агальнення,</a:t>
            </a:r>
          </a:p>
          <a:p>
            <a:pPr algn="ctr"/>
            <a:r>
              <a:rPr lang="uk-UA" sz="1400" b="1" dirty="0"/>
              <a:t>систематизації знань, організації</a:t>
            </a:r>
          </a:p>
          <a:p>
            <a:pPr algn="ctr"/>
            <a:r>
              <a:rPr lang="uk-UA" sz="1400" b="1" dirty="0"/>
              <a:t>рефлексії</a:t>
            </a:r>
          </a:p>
          <a:p>
            <a:pPr algn="ctr"/>
            <a:r>
              <a:rPr lang="uk-UA" sz="1400" b="1" dirty="0"/>
              <a:t>пізнавальної діяльності</a:t>
            </a:r>
            <a:endParaRPr lang="ru-RU" sz="1400" b="1" dirty="0"/>
          </a:p>
        </p:txBody>
      </p:sp>
      <p:sp>
        <p:nvSpPr>
          <p:cNvPr id="35865" name="Rectangle 22"/>
          <p:cNvSpPr>
            <a:spLocks noChangeArrowheads="1"/>
          </p:cNvSpPr>
          <p:nvPr/>
        </p:nvSpPr>
        <p:spPr bwMode="auto">
          <a:xfrm>
            <a:off x="3563888" y="4941168"/>
            <a:ext cx="2088232" cy="360040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Дискусія</a:t>
            </a:r>
            <a:endParaRPr lang="ru-RU" sz="1400" b="1" dirty="0"/>
          </a:p>
        </p:txBody>
      </p:sp>
      <p:sp>
        <p:nvSpPr>
          <p:cNvPr id="35867" name="Rectangle 8"/>
          <p:cNvSpPr>
            <a:spLocks noChangeArrowheads="1"/>
          </p:cNvSpPr>
          <p:nvPr/>
        </p:nvSpPr>
        <p:spPr bwMode="auto">
          <a:xfrm>
            <a:off x="6300192" y="2924945"/>
            <a:ext cx="2304256" cy="576064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Психолого-педагогічний</a:t>
            </a:r>
          </a:p>
          <a:p>
            <a:pPr algn="ctr"/>
            <a:r>
              <a:rPr lang="uk-UA" sz="1400" b="1" dirty="0"/>
              <a:t>консиліум</a:t>
            </a:r>
            <a:endParaRPr lang="ru-RU" sz="1400" b="1" dirty="0"/>
          </a:p>
        </p:txBody>
      </p:sp>
      <p:sp>
        <p:nvSpPr>
          <p:cNvPr id="35868" name="Rectangle 10"/>
          <p:cNvSpPr>
            <a:spLocks noChangeArrowheads="1"/>
          </p:cNvSpPr>
          <p:nvPr/>
        </p:nvSpPr>
        <p:spPr bwMode="auto">
          <a:xfrm>
            <a:off x="6876256" y="3645025"/>
            <a:ext cx="1728191" cy="360039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Діалог</a:t>
            </a:r>
            <a:endParaRPr lang="ru-RU" sz="1400" b="1"/>
          </a:p>
        </p:txBody>
      </p:sp>
      <p:sp>
        <p:nvSpPr>
          <p:cNvPr id="35869" name="Rectangle 12"/>
          <p:cNvSpPr>
            <a:spLocks noChangeArrowheads="1"/>
          </p:cNvSpPr>
          <p:nvPr/>
        </p:nvSpPr>
        <p:spPr bwMode="auto">
          <a:xfrm>
            <a:off x="7020272" y="4149081"/>
            <a:ext cx="1584176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Ситуативні</a:t>
            </a:r>
          </a:p>
          <a:p>
            <a:pPr algn="ctr"/>
            <a:r>
              <a:rPr lang="uk-UA" sz="1400" b="1" dirty="0"/>
              <a:t>завдання</a:t>
            </a:r>
            <a:endParaRPr lang="ru-RU" sz="1400" b="1" dirty="0"/>
          </a:p>
        </p:txBody>
      </p:sp>
      <p:sp>
        <p:nvSpPr>
          <p:cNvPr id="35870" name="Rectangle 14"/>
          <p:cNvSpPr>
            <a:spLocks noChangeArrowheads="1"/>
          </p:cNvSpPr>
          <p:nvPr/>
        </p:nvSpPr>
        <p:spPr bwMode="auto">
          <a:xfrm>
            <a:off x="6156176" y="4653136"/>
            <a:ext cx="2448272" cy="576064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Предметні тижні,</a:t>
            </a:r>
          </a:p>
          <a:p>
            <a:pPr algn="ctr"/>
            <a:r>
              <a:rPr lang="uk-UA" sz="1400" b="1" dirty="0"/>
              <a:t>взаємовідвідування </a:t>
            </a:r>
            <a:r>
              <a:rPr lang="ru-RU" sz="1400" b="1" dirty="0" smtClean="0"/>
              <a:t>занять </a:t>
            </a:r>
            <a:endParaRPr lang="uk-UA" sz="1400" b="1" dirty="0"/>
          </a:p>
        </p:txBody>
      </p:sp>
      <p:sp>
        <p:nvSpPr>
          <p:cNvPr id="35871" name="Rectangle 16"/>
          <p:cNvSpPr>
            <a:spLocks noChangeArrowheads="1"/>
          </p:cNvSpPr>
          <p:nvPr/>
        </p:nvSpPr>
        <p:spPr bwMode="auto">
          <a:xfrm>
            <a:off x="6588125" y="5301209"/>
            <a:ext cx="1944315" cy="432048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Панорама </a:t>
            </a:r>
          </a:p>
          <a:p>
            <a:pPr algn="ctr"/>
            <a:r>
              <a:rPr lang="uk-UA" sz="1400" b="1" dirty="0"/>
              <a:t>методичних ідей</a:t>
            </a:r>
            <a:endParaRPr lang="ru-RU" sz="1400" b="1" dirty="0"/>
          </a:p>
        </p:txBody>
      </p:sp>
      <p:sp>
        <p:nvSpPr>
          <p:cNvPr id="35872" name="Rectangle 18"/>
          <p:cNvSpPr>
            <a:spLocks noChangeArrowheads="1"/>
          </p:cNvSpPr>
          <p:nvPr/>
        </p:nvSpPr>
        <p:spPr bwMode="auto">
          <a:xfrm>
            <a:off x="6572264" y="5805264"/>
            <a:ext cx="1857388" cy="36004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Педагогічні </a:t>
            </a:r>
          </a:p>
          <a:p>
            <a:pPr algn="ctr"/>
            <a:r>
              <a:rPr lang="uk-UA" sz="1400" b="1" dirty="0"/>
              <a:t>виставки</a:t>
            </a:r>
            <a:endParaRPr lang="ru-RU" sz="1400" b="1" dirty="0"/>
          </a:p>
        </p:txBody>
      </p:sp>
      <p:sp>
        <p:nvSpPr>
          <p:cNvPr id="35873" name="Rectangle 20"/>
          <p:cNvSpPr>
            <a:spLocks noChangeArrowheads="1"/>
          </p:cNvSpPr>
          <p:nvPr/>
        </p:nvSpPr>
        <p:spPr bwMode="auto">
          <a:xfrm>
            <a:off x="4644008" y="5373216"/>
            <a:ext cx="1856818" cy="864096"/>
          </a:xfrm>
          <a:prstGeom prst="rect">
            <a:avLst/>
          </a:prstGeom>
          <a:gradFill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 dirty="0"/>
              <a:t>Форми роботи</a:t>
            </a:r>
          </a:p>
          <a:p>
            <a:pPr algn="ctr"/>
            <a:r>
              <a:rPr lang="uk-UA" sz="1400" b="1" dirty="0"/>
              <a:t>для підготовки </a:t>
            </a:r>
            <a:r>
              <a:rPr lang="uk-UA" sz="1400" b="1" dirty="0" smtClean="0"/>
              <a:t> до</a:t>
            </a:r>
          </a:p>
          <a:p>
            <a:pPr algn="ctr"/>
            <a:r>
              <a:rPr lang="uk-UA" sz="1400" b="1" dirty="0" smtClean="0"/>
              <a:t> ДПА,ЗНО , іспитів та </a:t>
            </a:r>
          </a:p>
          <a:p>
            <a:pPr algn="ctr"/>
            <a:r>
              <a:rPr lang="uk-UA" sz="1400" b="1" dirty="0" smtClean="0"/>
              <a:t>конкурсів</a:t>
            </a:r>
            <a:endParaRPr lang="ru-RU" sz="1400" b="1" dirty="0"/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2483768" y="620688"/>
            <a:ext cx="4032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Структура </a:t>
            </a:r>
            <a:r>
              <a:rPr lang="ru-RU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роботи</a:t>
            </a:r>
            <a:r>
              <a:rPr lang="ru-RU" sz="2000" b="1" dirty="0" smtClean="0">
                <a:solidFill>
                  <a:srgbClr val="FF0000"/>
                </a:solidFill>
                <a:latin typeface="Monotype Corsiva" pitchFamily="66" charset="0"/>
              </a:rPr>
              <a:t>  МК </a:t>
            </a:r>
            <a:r>
              <a:rPr lang="uk-UA" sz="2000" b="1" dirty="0" err="1" smtClean="0">
                <a:solidFill>
                  <a:srgbClr val="FF0000"/>
                </a:solidFill>
                <a:latin typeface="Monotype Corsiva" pitchFamily="66" charset="0"/>
              </a:rPr>
              <a:t>соціально-</a:t>
            </a:r>
            <a:endParaRPr lang="uk-UA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r>
              <a:rPr lang="uk-UA" sz="2000" b="1" dirty="0" smtClean="0">
                <a:solidFill>
                  <a:srgbClr val="FF0000"/>
                </a:solidFill>
                <a:latin typeface="Monotype Corsiva" pitchFamily="66" charset="0"/>
              </a:rPr>
              <a:t>гуманітарного циклу</a:t>
            </a:r>
            <a:endParaRPr lang="ru-RU" sz="2000" b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20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64"/>
          <p:cNvSpPr>
            <a:spLocks noChangeArrowheads="1"/>
          </p:cNvSpPr>
          <p:nvPr/>
        </p:nvSpPr>
        <p:spPr bwMode="auto">
          <a:xfrm>
            <a:off x="539552" y="1844824"/>
            <a:ext cx="2808312" cy="8640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Участь у Міжнародному </a:t>
            </a:r>
          </a:p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конкурсі імені </a:t>
            </a:r>
          </a:p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Петра </a:t>
            </a:r>
            <a:r>
              <a:rPr lang="uk-UA" sz="1800" b="1" dirty="0" err="1">
                <a:solidFill>
                  <a:schemeClr val="accent2"/>
                </a:solidFill>
                <a:latin typeface="Times New Roman" pitchFamily="18" charset="0"/>
              </a:rPr>
              <a:t>Яцика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67" name="AutoShape 165"/>
          <p:cNvSpPr>
            <a:spLocks noChangeArrowheads="1"/>
          </p:cNvSpPr>
          <p:nvPr/>
        </p:nvSpPr>
        <p:spPr bwMode="auto">
          <a:xfrm>
            <a:off x="5796136" y="1844824"/>
            <a:ext cx="2880320" cy="1008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Участь у Всеукраїнських </a:t>
            </a: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та обласних  </a:t>
            </a: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 конференціях , конкурсах</a:t>
            </a:r>
            <a:endParaRPr lang="uk-UA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68" name="AutoShape 166"/>
          <p:cNvSpPr>
            <a:spLocks noChangeArrowheads="1"/>
          </p:cNvSpPr>
          <p:nvPr/>
        </p:nvSpPr>
        <p:spPr bwMode="auto">
          <a:xfrm>
            <a:off x="2714612" y="620688"/>
            <a:ext cx="3722688" cy="11521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Використання </a:t>
            </a:r>
            <a:endParaRPr lang="uk-UA" sz="1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мультимедійних технологій </a:t>
            </a:r>
            <a:endParaRPr lang="uk-UA" sz="18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 заняттях  з предметів соціально -</a:t>
            </a:r>
          </a:p>
          <a:p>
            <a:pPr algn="ctr"/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гуманітарного циклу</a:t>
            </a:r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69" name="AutoShape 167"/>
          <p:cNvSpPr>
            <a:spLocks noChangeArrowheads="1"/>
          </p:cNvSpPr>
          <p:nvPr/>
        </p:nvSpPr>
        <p:spPr bwMode="auto">
          <a:xfrm>
            <a:off x="611560" y="2924944"/>
            <a:ext cx="2592288" cy="936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Робота з обдарованими</a:t>
            </a:r>
          </a:p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та здібними </a:t>
            </a: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  <a:t>студентами 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70" name="AutoShape 168"/>
          <p:cNvSpPr>
            <a:spLocks noChangeArrowheads="1"/>
          </p:cNvSpPr>
          <p:nvPr/>
        </p:nvSpPr>
        <p:spPr bwMode="auto">
          <a:xfrm>
            <a:off x="5724128" y="2996952"/>
            <a:ext cx="2880319" cy="108012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Участь </a:t>
            </a: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  <a:t>у</a:t>
            </a:r>
            <a:endParaRPr lang="uk-UA" sz="1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Всеукраїнській олімпіаді з </a:t>
            </a: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української мови 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71" name="AutoShape 175"/>
          <p:cNvSpPr>
            <a:spLocks noChangeArrowheads="1"/>
          </p:cNvSpPr>
          <p:nvPr/>
        </p:nvSpPr>
        <p:spPr bwMode="auto">
          <a:xfrm>
            <a:off x="611560" y="4077072"/>
            <a:ext cx="2880320" cy="115212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18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Проблемно-пошукові</a:t>
            </a:r>
            <a:endParaRPr lang="uk-UA" sz="1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методи у навчальній та </a:t>
            </a: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позааудиторній діяльності </a:t>
            </a: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викладачів</a:t>
            </a:r>
            <a:endParaRPr lang="uk-UA" sz="1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72" name="AutoShape 176"/>
          <p:cNvSpPr>
            <a:spLocks noChangeArrowheads="1"/>
          </p:cNvSpPr>
          <p:nvPr/>
        </p:nvSpPr>
        <p:spPr bwMode="auto">
          <a:xfrm>
            <a:off x="5652120" y="4221088"/>
            <a:ext cx="2952328" cy="10081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50998"/>
                </a:srgbClr>
              </a:gs>
              <a:gs pos="100000">
                <a:srgbClr val="9999FF">
                  <a:alpha val="50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Позааудиторна  робота </a:t>
            </a:r>
          </a:p>
          <a:p>
            <a:pPr algn="ctr"/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  <a:t>зі </a:t>
            </a:r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студентами </a:t>
            </a:r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73" name="AutoShape 178"/>
          <p:cNvSpPr>
            <a:spLocks noChangeArrowheads="1"/>
          </p:cNvSpPr>
          <p:nvPr/>
        </p:nvSpPr>
        <p:spPr bwMode="auto">
          <a:xfrm>
            <a:off x="2123728" y="5301208"/>
            <a:ext cx="5544616" cy="93610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CC">
                  <a:alpha val="46001"/>
                </a:srgbClr>
              </a:gs>
              <a:gs pos="100000">
                <a:srgbClr val="9999FF">
                  <a:alpha val="45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uk-UA" sz="18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ctr"/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Формування </a:t>
            </a:r>
            <a:r>
              <a:rPr lang="uk-UA" sz="1800" b="1" dirty="0">
                <a:solidFill>
                  <a:schemeClr val="accent2"/>
                </a:solidFill>
                <a:latin typeface="Times New Roman" pitchFamily="18" charset="0"/>
              </a:rPr>
              <a:t>міжнаціональних </a:t>
            </a:r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</a:rPr>
              <a:t>в</a:t>
            </a:r>
            <a:r>
              <a:rPr lang="uk-UA" sz="1800" b="1" dirty="0" smtClean="0">
                <a:solidFill>
                  <a:schemeClr val="accent2"/>
                </a:solidFill>
                <a:latin typeface="Times New Roman" pitchFamily="18" charset="0"/>
              </a:rPr>
              <a:t>ідносин</a:t>
            </a:r>
          </a:p>
          <a:p>
            <a:pPr algn="ctr"/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 заняттях  з предметів</a:t>
            </a:r>
          </a:p>
          <a:p>
            <a:pPr algn="ctr"/>
            <a:r>
              <a:rPr lang="uk-UA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соціально-гуманітарного циклу</a:t>
            </a:r>
            <a:endParaRPr lang="ru-RU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2771800" y="2276872"/>
            <a:ext cx="35604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</a:rPr>
              <a:t>Напрями </a:t>
            </a:r>
            <a:r>
              <a:rPr lang="ru-RU" sz="2800" b="1" dirty="0" err="1">
                <a:solidFill>
                  <a:srgbClr val="C00000"/>
                </a:solidFill>
                <a:latin typeface="Monotype Corsiva" pitchFamily="66" charset="0"/>
              </a:rPr>
              <a:t>роботи</a:t>
            </a:r>
            <a:r>
              <a:rPr lang="ru-RU" sz="28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endParaRPr lang="ru-RU" sz="28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ЦК 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Monotype Corsiva" pitchFamily="66" charset="0"/>
              </a:rPr>
              <a:t>соціально-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Monotype Corsiva" pitchFamily="66" charset="0"/>
              </a:rPr>
              <a:t>гуманітарних </a:t>
            </a:r>
          </a:p>
          <a:p>
            <a:pPr algn="ctr"/>
            <a:r>
              <a:rPr lang="uk-UA" sz="2800" b="1" dirty="0" smtClean="0">
                <a:solidFill>
                  <a:srgbClr val="C00000"/>
                </a:solidFill>
                <a:latin typeface="Monotype Corsiva" pitchFamily="66" charset="0"/>
              </a:rPr>
              <a:t>дисциплін</a:t>
            </a:r>
            <a:endParaRPr lang="ru-RU" sz="2800" b="1" dirty="0" smtClean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539552" y="692696"/>
          <a:ext cx="8064896" cy="5593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2976" y="928670"/>
            <a:ext cx="7143800" cy="4801314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chemeClr val="accent2">
                <a:satMod val="1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solidFill>
                  <a:srgbClr val="0000FF"/>
                </a:solidFill>
              </a:rPr>
              <a:t>Малахова</a:t>
            </a:r>
            <a:r>
              <a:rPr lang="uk-UA" sz="2400" b="1" dirty="0" smtClean="0">
                <a:solidFill>
                  <a:srgbClr val="0000FF"/>
                </a:solidFill>
              </a:rPr>
              <a:t> І. В. та Базарна О.М. брали участь в училищній науково-методичній конференції, засіданні круглого столу, де виступали з доповідями: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FF0000"/>
                </a:solidFill>
              </a:rPr>
              <a:t>«Підвищення якості освіти – пріоритет у роботі навчального закладу (з досвіду роботи викладача соціально-економічних дисциплін) (</a:t>
            </a:r>
            <a:r>
              <a:rPr lang="uk-UA" sz="2400" b="1" i="1" dirty="0" err="1" smtClean="0">
                <a:solidFill>
                  <a:srgbClr val="FF0000"/>
                </a:solidFill>
              </a:rPr>
              <a:t>Малахова</a:t>
            </a:r>
            <a:r>
              <a:rPr lang="uk-UA" sz="2400" b="1" i="1" dirty="0" smtClean="0">
                <a:solidFill>
                  <a:srgbClr val="FF0000"/>
                </a:solidFill>
              </a:rPr>
              <a:t> І.В., січень 2020 р.).</a:t>
            </a:r>
          </a:p>
          <a:p>
            <a:pPr>
              <a:buFont typeface="Arial" pitchFamily="34" charset="0"/>
              <a:buChar char="•"/>
            </a:pPr>
            <a:r>
              <a:rPr lang="uk-UA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smtClean="0">
                <a:solidFill>
                  <a:srgbClr val="0000FF"/>
                </a:solidFill>
              </a:rPr>
              <a:t>«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Підвищення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якості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освіти</a:t>
            </a:r>
            <a:r>
              <a:rPr lang="ru-RU" sz="2400" b="1" i="1" dirty="0" smtClean="0">
                <a:solidFill>
                  <a:srgbClr val="0000FF"/>
                </a:solidFill>
              </a:rPr>
              <a:t> –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пріоритет</a:t>
            </a:r>
            <a:r>
              <a:rPr lang="ru-RU" sz="2400" b="1" i="1" dirty="0" smtClean="0">
                <a:solidFill>
                  <a:srgbClr val="0000FF"/>
                </a:solidFill>
              </a:rPr>
              <a:t> у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роботі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навчального</a:t>
            </a:r>
            <a:r>
              <a:rPr lang="ru-RU" sz="2400" b="1" i="1" dirty="0" smtClean="0">
                <a:solidFill>
                  <a:srgbClr val="0000FF"/>
                </a:solidFill>
              </a:rPr>
              <a:t> закладу» (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з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досвіду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роботи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викладача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зарубіжної</a:t>
            </a:r>
            <a:r>
              <a:rPr lang="ru-RU" sz="2400" b="1" i="1" dirty="0" smtClean="0">
                <a:solidFill>
                  <a:srgbClr val="0000FF"/>
                </a:solidFill>
              </a:rPr>
              <a:t>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літератури</a:t>
            </a:r>
            <a:r>
              <a:rPr lang="ru-RU" sz="2400" b="1" i="1" dirty="0" smtClean="0">
                <a:solidFill>
                  <a:srgbClr val="0000FF"/>
                </a:solidFill>
              </a:rPr>
              <a:t> та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мистецтва</a:t>
            </a:r>
            <a:r>
              <a:rPr lang="ru-RU" sz="2400" b="1" i="1" dirty="0" smtClean="0">
                <a:solidFill>
                  <a:srgbClr val="0000FF"/>
                </a:solidFill>
              </a:rPr>
              <a:t>) (Базарна О.М., </a:t>
            </a:r>
            <a:r>
              <a:rPr lang="ru-RU" sz="2400" b="1" i="1" dirty="0" err="1" smtClean="0">
                <a:solidFill>
                  <a:srgbClr val="0000FF"/>
                </a:solidFill>
              </a:rPr>
              <a:t>січень</a:t>
            </a:r>
            <a:r>
              <a:rPr lang="ru-RU" sz="2400" b="1" i="1" dirty="0" smtClean="0">
                <a:solidFill>
                  <a:srgbClr val="0000FF"/>
                </a:solidFill>
              </a:rPr>
              <a:t> 2020 р.) </a:t>
            </a:r>
            <a:endParaRPr lang="uk-UA" sz="2400" b="1" dirty="0" smtClean="0">
              <a:solidFill>
                <a:srgbClr val="0000FF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5852" y="928670"/>
            <a:ext cx="6858048" cy="830997"/>
          </a:xfrm>
          <a:prstGeom prst="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chemeClr val="accent2">
                <a:satMod val="1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 </a:t>
            </a:r>
            <a:r>
              <a:rPr lang="uk-UA" sz="2400" dirty="0" smtClean="0">
                <a:solidFill>
                  <a:srgbClr val="6600CC"/>
                </a:solidFill>
              </a:rPr>
              <a:t>Виступи викладачів з доповідями на конференції</a:t>
            </a:r>
            <a:endParaRPr lang="ru-RU" sz="2400" dirty="0">
              <a:solidFill>
                <a:srgbClr val="6600CC"/>
              </a:solidFill>
            </a:endParaRPr>
          </a:p>
        </p:txBody>
      </p:sp>
      <p:pic>
        <p:nvPicPr>
          <p:cNvPr id="4" name="Picture 2" descr="C:\Documents and Settings\Admin\Мои документы\Downloads\IMG_20200110_102837.jpg"/>
          <p:cNvPicPr>
            <a:picLocks noChangeAspect="1" noChangeArrowheads="1"/>
          </p:cNvPicPr>
          <p:nvPr/>
        </p:nvPicPr>
        <p:blipFill>
          <a:blip r:embed="rId3" cstate="print"/>
          <a:srcRect t="14883"/>
          <a:stretch>
            <a:fillRect/>
          </a:stretch>
        </p:blipFill>
        <p:spPr bwMode="auto">
          <a:xfrm>
            <a:off x="1071539" y="2000239"/>
            <a:ext cx="3323498" cy="3771819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5" name="Picture 3" descr="C:\Documents and Settings\Admin\Мои документы\Downloads\IMG_20200110_110410.jpg"/>
          <p:cNvPicPr>
            <a:picLocks noChangeAspect="1" noChangeArrowheads="1"/>
          </p:cNvPicPr>
          <p:nvPr/>
        </p:nvPicPr>
        <p:blipFill>
          <a:blip r:embed="rId4" cstate="print"/>
          <a:srcRect l="3307" t="29766" r="4088"/>
          <a:stretch>
            <a:fillRect/>
          </a:stretch>
        </p:blipFill>
        <p:spPr bwMode="auto">
          <a:xfrm>
            <a:off x="4531526" y="2000240"/>
            <a:ext cx="3673490" cy="3786214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64866"/>
            <a:ext cx="7776864" cy="7725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ВИВЧЕННЯ ДОСВІДУ РОБОТИ ВИКЛАДАЧІВ МЕТОДИЧНОЇ КОМІСІЇ ЗА 2019-2020Н. Р.: </a:t>
            </a:r>
          </a:p>
          <a:p>
            <a:pPr indent="447675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</a:endParaRPr>
          </a:p>
          <a:p>
            <a:pPr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cs typeface="Times New Roman" pitchFamily="18" charset="0"/>
              </a:rPr>
              <a:t>Узагальнення досвіду роботи викладача історії та соціально – гуманітарних дисциплін </a:t>
            </a:r>
          </a:p>
          <a:p>
            <a:pPr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err="1" smtClean="0">
                <a:cs typeface="Times New Roman" pitchFamily="18" charset="0"/>
              </a:rPr>
              <a:t>Немеш</a:t>
            </a:r>
            <a:r>
              <a:rPr lang="uk-UA" sz="2400" b="1" dirty="0" smtClean="0">
                <a:cs typeface="Times New Roman" pitchFamily="18" charset="0"/>
              </a:rPr>
              <a:t> О.М.  з  теми </a:t>
            </a:r>
          </a:p>
          <a:p>
            <a:pPr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000FF"/>
                </a:solidFill>
              </a:rPr>
              <a:t>«Розвиток творчої, компетентної особистості студента при вивченні історії та соціально - гуманітарних дисциплін»</a:t>
            </a:r>
          </a:p>
          <a:p>
            <a:pPr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smtClean="0"/>
              <a:t>Розпочали вивчення досвіду роботи викладача географії, основ економіки та філософії </a:t>
            </a:r>
            <a:r>
              <a:rPr lang="uk-UA" sz="2400" b="1" dirty="0" err="1" smtClean="0"/>
              <a:t>Малахової</a:t>
            </a:r>
            <a:r>
              <a:rPr lang="uk-UA" sz="2400" b="1" dirty="0" smtClean="0"/>
              <a:t> І.В. з </a:t>
            </a:r>
            <a:r>
              <a:rPr lang="uk-UA" sz="2400" b="1" dirty="0" smtClean="0"/>
              <a:t>теми </a:t>
            </a:r>
            <a:endParaRPr lang="uk-UA" sz="2400" b="1" dirty="0" smtClean="0"/>
          </a:p>
          <a:p>
            <a:pPr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dirty="0" err="1" smtClean="0">
                <a:solidFill>
                  <a:srgbClr val="0000FF"/>
                </a:solidFill>
              </a:rPr>
              <a:t>“Методика</a:t>
            </a:r>
            <a:r>
              <a:rPr lang="uk-UA" sz="2400" b="1" dirty="0" smtClean="0">
                <a:solidFill>
                  <a:srgbClr val="0000FF"/>
                </a:solidFill>
              </a:rPr>
              <a:t> активізації пізнавальної діяльності </a:t>
            </a:r>
            <a:r>
              <a:rPr lang="uk-UA" sz="2400" b="1" dirty="0" err="1" smtClean="0">
                <a:solidFill>
                  <a:srgbClr val="0000FF"/>
                </a:solidFill>
              </a:rPr>
              <a:t>студентів”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</a:pPr>
            <a:endParaRPr lang="uk-UA" dirty="0" smtClean="0"/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699792" y="3929066"/>
            <a:ext cx="5688632" cy="1200329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err="1" smtClean="0">
                <a:solidFill>
                  <a:srgbClr val="0000FF"/>
                </a:solidFill>
              </a:rPr>
              <a:t>Малахова</a:t>
            </a:r>
            <a:r>
              <a:rPr lang="uk-UA" sz="2400" b="1" dirty="0" smtClean="0">
                <a:solidFill>
                  <a:srgbClr val="0000FF"/>
                </a:solidFill>
              </a:rPr>
              <a:t> Ірина Володимирівна</a:t>
            </a:r>
          </a:p>
          <a:p>
            <a:pPr algn="ctr">
              <a:defRPr/>
            </a:pPr>
            <a:r>
              <a:rPr lang="uk-UA" sz="2400" b="1" dirty="0" smtClean="0">
                <a:solidFill>
                  <a:srgbClr val="0000FF"/>
                </a:solidFill>
              </a:rPr>
              <a:t> </a:t>
            </a:r>
            <a:r>
              <a:rPr lang="uk-UA" sz="2400" b="1" i="1" dirty="0" smtClean="0">
                <a:solidFill>
                  <a:srgbClr val="0000FF"/>
                </a:solidFill>
              </a:rPr>
              <a:t>Викладач І кваліфікаційної категорії</a:t>
            </a:r>
            <a:endParaRPr lang="ru-RU" sz="2400" b="1" i="1" dirty="0" smtClean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43174" y="2214554"/>
            <a:ext cx="5688632" cy="1200329"/>
          </a:xfrm>
          <a:prstGeom prst="rect">
            <a:avLst/>
          </a:prstGeom>
          <a:gradFill>
            <a:gsLst>
              <a:gs pos="0">
                <a:srgbClr val="FF66F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Базарна Олена Миколаївна</a:t>
            </a:r>
            <a:endParaRPr lang="ru-RU" sz="2400" b="1" dirty="0" smtClean="0">
              <a:solidFill>
                <a:srgbClr val="0000FF"/>
              </a:solidFill>
            </a:endParaRPr>
          </a:p>
          <a:p>
            <a:pPr marL="174625" lvl="0" indent="447675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b="1" i="1" dirty="0" smtClean="0">
                <a:solidFill>
                  <a:srgbClr val="0000FF"/>
                </a:solidFill>
                <a:ea typeface="Times New Roman" pitchFamily="18" charset="0"/>
              </a:rPr>
              <a:t>Викладач І кваліфікаційної категорії</a:t>
            </a:r>
            <a:endParaRPr lang="uk-UA" sz="2800" b="1" i="1" dirty="0" smtClean="0">
              <a:solidFill>
                <a:srgbClr val="0000FF"/>
              </a:solidFill>
              <a:ea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2276872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357301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403648" y="980728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АТЕСТАЦІЯ ВИКЛАДАЧІВ ЦИКЛОВОЇ КОМІСІЇ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43608" y="3501008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</a:t>
            </a:r>
            <a:endParaRPr lang="ru-RU" dirty="0" smtClean="0">
              <a:cs typeface="Arial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785926"/>
            <a:ext cx="3419872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571480"/>
            <a:ext cx="7704856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ctr">
              <a:lnSpc>
                <a:spcPct val="80000"/>
              </a:lnSpc>
              <a:defRPr/>
            </a:pPr>
            <a:endParaRPr lang="uk-UA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47675" algn="ctr">
              <a:lnSpc>
                <a:spcPct val="80000"/>
              </a:lnSpc>
              <a:defRPr/>
            </a:pP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ВІДКРИТІ ЗАНЯТТЯ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71600" y="335699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4005065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ea typeface="Calibri" pitchFamily="34" charset="0"/>
                <a:cs typeface="Times New Roman" pitchFamily="18" charset="0"/>
              </a:rPr>
              <a:t>	</a:t>
            </a: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9592" y="486916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ea typeface="Calibri" pitchFamily="34" charset="0"/>
                <a:cs typeface="Times New Roman" pitchFamily="18" charset="0"/>
              </a:rPr>
              <a:t>	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71472" y="1214422"/>
          <a:ext cx="7920881" cy="417889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5991"/>
                <a:gridCol w="2417281"/>
                <a:gridCol w="4777609"/>
              </a:tblGrid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33CC"/>
                          </a:solidFill>
                        </a:rPr>
                        <a:t>№</a:t>
                      </a:r>
                      <a:endParaRPr lang="ru-RU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33CC"/>
                          </a:solidFill>
                        </a:rPr>
                        <a:t>П </a:t>
                      </a:r>
                      <a:r>
                        <a:rPr lang="uk-UA" dirty="0" smtClean="0">
                          <a:solidFill>
                            <a:srgbClr val="0033CC"/>
                          </a:solidFill>
                        </a:rPr>
                        <a:t>І</a:t>
                      </a:r>
                      <a:r>
                        <a:rPr lang="uk-UA" baseline="0" dirty="0" smtClean="0">
                          <a:solidFill>
                            <a:srgbClr val="0033CC"/>
                          </a:solidFill>
                        </a:rPr>
                        <a:t> Б викладача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solidFill>
                            <a:srgbClr val="0033CC"/>
                          </a:solidFill>
                          <a:latin typeface="+mn-lt"/>
                        </a:rPr>
                        <a:t>Відкриті заняття, проведені викладачами методичної комісії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solidFill>
                            <a:srgbClr val="0033CC"/>
                          </a:solidFill>
                          <a:latin typeface="+mn-lt"/>
                        </a:rPr>
                        <a:t>у 2019-2020 </a:t>
                      </a:r>
                      <a:r>
                        <a:rPr lang="uk-UA" baseline="0" dirty="0" err="1" smtClean="0">
                          <a:solidFill>
                            <a:srgbClr val="0033CC"/>
                          </a:solidFill>
                          <a:latin typeface="+mn-lt"/>
                        </a:rPr>
                        <a:t>н.р</a:t>
                      </a:r>
                      <a:r>
                        <a:rPr lang="uk-UA" baseline="0" dirty="0" smtClean="0">
                          <a:solidFill>
                            <a:srgbClr val="0033CC"/>
                          </a:solidFill>
                          <a:latin typeface="+mn-lt"/>
                        </a:rPr>
                        <a:t>.</a:t>
                      </a:r>
                      <a:endParaRPr lang="ru-RU" dirty="0" smtClean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2143140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1.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/>
                        <a:t>Базарна Олена Миколаївна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Відкрите заняття із зарубіжної літератури  </a:t>
                      </a:r>
                      <a:r>
                        <a:rPr kumimoji="0" lang="uk-UA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«Ф.М. Достоєвський (1821-1881) «Злочин і кара». «Теорія» Раскольникова, її сутність і проблемність. Система персонажів. Біблійні мотиви. Особливості індивідуального стилю письменника. Поліфонізм твору»</a:t>
                      </a:r>
                      <a:endParaRPr kumimoji="0" lang="ru-R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035624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2.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err="1" smtClean="0"/>
                        <a:t>Малахова</a:t>
                      </a:r>
                      <a:r>
                        <a:rPr lang="uk-UA" b="1" dirty="0" smtClean="0"/>
                        <a:t> Ірина Володимирівна</a:t>
                      </a:r>
                      <a:endParaRPr lang="ru-RU" b="1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Відкрите заняття з основ економічної теорії </a:t>
                      </a:r>
                      <a:r>
                        <a:rPr kumimoji="0" lang="uk-UA" sz="18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«Підприємство та підприємництво. Реклама як засіб просування продукції»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476672"/>
            <a:ext cx="77048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ctr">
              <a:lnSpc>
                <a:spcPct val="80000"/>
              </a:lnSpc>
              <a:defRPr/>
            </a:pPr>
            <a:endParaRPr lang="uk-UA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47675" algn="ctr">
              <a:lnSpc>
                <a:spcPct val="80000"/>
              </a:lnSpc>
              <a:defRPr/>
            </a:pP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Відкриті виховні заходи, проведені викладачами  методичної комісії у 2019-2020 </a:t>
            </a:r>
            <a:r>
              <a:rPr lang="uk-UA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1560" y="342900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9592" y="4005065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ea typeface="Calibri" pitchFamily="34" charset="0"/>
                <a:cs typeface="Times New Roman" pitchFamily="18" charset="0"/>
              </a:rPr>
              <a:t>	</a:t>
            </a: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9592" y="486916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ea typeface="Calibri" pitchFamily="34" charset="0"/>
                <a:cs typeface="Times New Roman" pitchFamily="18" charset="0"/>
              </a:rPr>
              <a:t>	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611560" y="1484784"/>
          <a:ext cx="7920881" cy="33123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5991"/>
                <a:gridCol w="2586377"/>
                <a:gridCol w="4608513"/>
              </a:tblGrid>
              <a:tr h="128195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33CC"/>
                          </a:solidFill>
                        </a:rPr>
                        <a:t>№</a:t>
                      </a:r>
                      <a:endParaRPr lang="ru-RU" dirty="0">
                        <a:solidFill>
                          <a:srgbClr val="0033CC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33CC"/>
                          </a:solidFill>
                        </a:rPr>
                        <a:t>П </a:t>
                      </a:r>
                      <a:r>
                        <a:rPr lang="uk-UA" dirty="0" smtClean="0">
                          <a:solidFill>
                            <a:srgbClr val="0033CC"/>
                          </a:solidFill>
                        </a:rPr>
                        <a:t>І</a:t>
                      </a:r>
                      <a:r>
                        <a:rPr lang="uk-UA" baseline="0" dirty="0" smtClean="0">
                          <a:solidFill>
                            <a:srgbClr val="0033CC"/>
                          </a:solidFill>
                        </a:rPr>
                        <a:t> Б викладача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solidFill>
                            <a:srgbClr val="0033CC"/>
                          </a:solidFill>
                          <a:latin typeface="+mn-lt"/>
                        </a:rPr>
                        <a:t>Відкриті виховні заходи, проведені викладачами методичної комісії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aseline="0" dirty="0" smtClean="0">
                          <a:solidFill>
                            <a:srgbClr val="0033CC"/>
                          </a:solidFill>
                          <a:latin typeface="+mn-lt"/>
                        </a:rPr>
                        <a:t>у 2019-2020 </a:t>
                      </a:r>
                      <a:r>
                        <a:rPr lang="uk-UA" baseline="0" dirty="0" err="1" smtClean="0">
                          <a:solidFill>
                            <a:srgbClr val="0033CC"/>
                          </a:solidFill>
                          <a:latin typeface="+mn-lt"/>
                        </a:rPr>
                        <a:t>н.р</a:t>
                      </a:r>
                      <a:r>
                        <a:rPr lang="uk-UA" baseline="0" dirty="0" smtClean="0">
                          <a:solidFill>
                            <a:srgbClr val="0033CC"/>
                          </a:solidFill>
                          <a:latin typeface="+mn-lt"/>
                        </a:rPr>
                        <a:t>.</a:t>
                      </a:r>
                      <a:endParaRPr lang="ru-RU" dirty="0" smtClean="0">
                        <a:solidFill>
                          <a:srgbClr val="0033CC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994788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1.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 smtClean="0"/>
                        <a:t>Базарна Олена Миколаївна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uk-UA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«Найперше – музика у слові» (літературно-музична</a:t>
                      </a:r>
                      <a:r>
                        <a:rPr kumimoji="0" lang="uk-UA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вітальня</a:t>
                      </a:r>
                      <a:r>
                        <a:rPr kumimoji="0" lang="uk-UA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35624">
                <a:tc>
                  <a:txBody>
                    <a:bodyPr/>
                    <a:lstStyle/>
                    <a:p>
                      <a:r>
                        <a:rPr lang="uk-UA" sz="2800" dirty="0" smtClean="0"/>
                        <a:t>2.</a:t>
                      </a:r>
                      <a:endParaRPr lang="ru-RU" sz="28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err="1" smtClean="0"/>
                        <a:t>Малахова</a:t>
                      </a:r>
                      <a:r>
                        <a:rPr lang="uk-UA" b="1" dirty="0" smtClean="0"/>
                        <a:t> Ірина Володимирівна</a:t>
                      </a:r>
                      <a:endParaRPr lang="ru-RU" b="1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«Пізнаєш свій рід – пізнаєш</a:t>
                      </a:r>
                      <a:r>
                        <a:rPr kumimoji="0" lang="uk-UA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свій шлях у житті</a:t>
                      </a:r>
                      <a:r>
                        <a:rPr kumimoji="0" lang="uk-UA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2348880"/>
            <a:ext cx="37444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  української мови та української літератури  вищої кваліфікаційної категорії </a:t>
            </a:r>
            <a:endParaRPr lang="en-US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1714488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692696"/>
            <a:ext cx="38181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ГАЙВАН ВІКТОРІЯ ВІКТОРІВНА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4267" y="3140968"/>
            <a:ext cx="2081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788024" y="2348880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голова методичної комісії соціально - гуманітарних дисциплін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Documents and Settings\Admin\Рабочий стол\Віта. Документи. Нова\Стаття Гайван В.В\Гайван В.В..jpg"/>
          <p:cNvPicPr>
            <a:picLocks noChangeAspect="1" noChangeArrowheads="1"/>
          </p:cNvPicPr>
          <p:nvPr/>
        </p:nvPicPr>
        <p:blipFill>
          <a:blip r:embed="rId2" cstate="print"/>
          <a:srcRect l="27277" t="10646" r="28888" b="20900"/>
          <a:stretch>
            <a:fillRect/>
          </a:stretch>
        </p:blipFill>
        <p:spPr bwMode="auto">
          <a:xfrm>
            <a:off x="928662" y="1000108"/>
            <a:ext cx="3857652" cy="4714908"/>
          </a:xfrm>
          <a:prstGeom prst="rect">
            <a:avLst/>
          </a:prstGeom>
          <a:noFill/>
          <a:ln w="19050">
            <a:solidFill>
              <a:srgbClr val="0033CC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57166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b="1" dirty="0" smtClean="0">
              <a:solidFill>
                <a:srgbClr val="0000FF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Базарна О.М.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1546"/>
            <a:ext cx="34289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36825" y="-11428413"/>
            <a:ext cx="2878019" cy="215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071546"/>
            <a:ext cx="3571900" cy="267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3357562"/>
            <a:ext cx="248153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688360"/>
            <a:ext cx="7776864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</a:pPr>
            <a:endParaRPr lang="uk-UA" dirty="0" smtClean="0"/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6146" name="Picture 2" descr="C:\Documents and Settings\Admin\Мои документы\Downloads\IMG_20191206_101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14488"/>
            <a:ext cx="2946818" cy="3929090"/>
          </a:xfrm>
          <a:prstGeom prst="rect">
            <a:avLst/>
          </a:prstGeom>
          <a:noFill/>
        </p:spPr>
      </p:pic>
      <p:pic>
        <p:nvPicPr>
          <p:cNvPr id="6147" name="Picture 3" descr="C:\Documents and Settings\Admin\Мои документы\Downloads\IMG_20191206_101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14488"/>
            <a:ext cx="3000396" cy="400052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868" y="1000108"/>
            <a:ext cx="21121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err="1" smtClean="0">
                <a:solidFill>
                  <a:srgbClr val="0000FF"/>
                </a:solidFill>
              </a:rPr>
              <a:t>Малахова</a:t>
            </a:r>
            <a:r>
              <a:rPr lang="uk-UA" sz="2000" b="1" dirty="0" smtClean="0">
                <a:solidFill>
                  <a:srgbClr val="0000FF"/>
                </a:solidFill>
              </a:rPr>
              <a:t> І.В.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857224" y="785794"/>
            <a:ext cx="7500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i="1" dirty="0" smtClean="0"/>
              <a:t> Цьогоріч у зв'язку з карантином викладачам нашої комісії довелося працювати в абсолютно нових, незнайомих, складних умовах. Педагоги по-різному виходили на зв’язок зі студентами: працювали у </a:t>
            </a:r>
            <a:r>
              <a:rPr lang="uk-UA" i="1" dirty="0" err="1" smtClean="0"/>
              <a:t>Вайбері</a:t>
            </a:r>
            <a:r>
              <a:rPr lang="uk-UA" i="1" dirty="0" smtClean="0"/>
              <a:t>, через електронну пошту, </a:t>
            </a:r>
            <a:r>
              <a:rPr lang="uk-UA" i="1" dirty="0" err="1" smtClean="0"/>
              <a:t>скайп</a:t>
            </a:r>
            <a:r>
              <a:rPr lang="uk-UA" i="1" dirty="0" smtClean="0"/>
              <a:t>, на різноманітних платформах (</a:t>
            </a:r>
            <a:r>
              <a:rPr lang="en-US" i="1" dirty="0" smtClean="0"/>
              <a:t>Zoom</a:t>
            </a:r>
            <a:r>
              <a:rPr lang="uk-UA" i="1" dirty="0" smtClean="0"/>
              <a:t>, </a:t>
            </a:r>
            <a:r>
              <a:rPr lang="uk-UA" i="1" dirty="0" err="1" smtClean="0"/>
              <a:t>“На</a:t>
            </a:r>
            <a:r>
              <a:rPr lang="uk-UA" i="1" dirty="0" smtClean="0"/>
              <a:t> </a:t>
            </a:r>
            <a:r>
              <a:rPr lang="uk-UA" i="1" dirty="0" err="1" smtClean="0"/>
              <a:t>Урок”</a:t>
            </a:r>
            <a:r>
              <a:rPr lang="uk-UA" i="1" dirty="0" smtClean="0"/>
              <a:t>,  </a:t>
            </a:r>
            <a:r>
              <a:rPr lang="en-US" i="1" dirty="0" err="1" smtClean="0"/>
              <a:t>Moodle</a:t>
            </a:r>
            <a:r>
              <a:rPr lang="en-US" i="1" dirty="0" smtClean="0"/>
              <a:t> </a:t>
            </a:r>
            <a:r>
              <a:rPr lang="uk-UA" i="1" dirty="0" smtClean="0"/>
              <a:t>тощо). </a:t>
            </a:r>
          </a:p>
          <a:p>
            <a:pPr algn="just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99592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1600" y="3143248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71538" y="3929066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ea typeface="Calibri" pitchFamily="34" charset="0"/>
                <a:cs typeface="Times New Roman" pitchFamily="18" charset="0"/>
              </a:rPr>
              <a:t>	</a:t>
            </a: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9592" y="486916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ea typeface="Calibri" pitchFamily="34" charset="0"/>
                <a:cs typeface="Times New Roman" pitchFamily="18" charset="0"/>
              </a:rPr>
              <a:t>	</a:t>
            </a:r>
          </a:p>
        </p:txBody>
      </p:sp>
      <p:pic>
        <p:nvPicPr>
          <p:cNvPr id="26" name="Picture 12" descr="Картинки по запросу укр мова картинки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14745" y="4593423"/>
            <a:ext cx="2143140" cy="1586014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2071670" y="714356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0000FF"/>
                </a:solidFill>
              </a:rPr>
              <a:t> </a:t>
            </a:r>
            <a:endParaRPr lang="ru-RU" b="1" i="1" dirty="0" smtClean="0">
              <a:solidFill>
                <a:srgbClr val="0000FF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28662" y="3357562"/>
            <a:ext cx="75009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uk-UA" i="1" dirty="0" smtClean="0"/>
              <a:t> Відповідно до сучасних вимог </a:t>
            </a:r>
            <a:r>
              <a:rPr lang="uk-UA" i="1" dirty="0" err="1" smtClean="0"/>
              <a:t>Малахова</a:t>
            </a:r>
            <a:r>
              <a:rPr lang="uk-UA" i="1" dirty="0" smtClean="0"/>
              <a:t> І.В. дистанційно підвищувала кваліфікацію під час </a:t>
            </a:r>
            <a:r>
              <a:rPr lang="uk-UA" i="1" dirty="0" err="1" smtClean="0"/>
              <a:t>вебінару</a:t>
            </a:r>
            <a:r>
              <a:rPr lang="uk-UA" i="1" dirty="0" smtClean="0"/>
              <a:t> «Розвиток креативного мислення учнів під час виконання практичних робіт із географії» за напрямами «Креативне мислення», «Предметне навчання».</a:t>
            </a:r>
          </a:p>
          <a:p>
            <a:pPr algn="just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57224" y="2143117"/>
            <a:ext cx="764386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  <a:defRPr/>
            </a:pPr>
            <a:r>
              <a:rPr lang="uk-UA" sz="2000" i="1" dirty="0" smtClean="0"/>
              <a:t> </a:t>
            </a:r>
            <a:r>
              <a:rPr lang="uk-UA" i="1" dirty="0" smtClean="0"/>
              <a:t>Під час дистанційного навчання викладачі соціально-гуманітарних дисциплін постійно підвищували кваліфікацію під час </a:t>
            </a:r>
            <a:r>
              <a:rPr lang="uk-UA" i="1" dirty="0" err="1" smtClean="0"/>
              <a:t>вебінарів</a:t>
            </a:r>
            <a:r>
              <a:rPr lang="uk-UA" i="1" dirty="0" smtClean="0"/>
              <a:t>, свідченням чого є отримані сертифікати учасників. Найбільшу кількість </a:t>
            </a:r>
            <a:r>
              <a:rPr lang="uk-UA" i="1" dirty="0" err="1" smtClean="0"/>
              <a:t>вебінарів</a:t>
            </a:r>
            <a:r>
              <a:rPr lang="uk-UA" i="1" dirty="0" smtClean="0"/>
              <a:t> відвідали </a:t>
            </a:r>
            <a:r>
              <a:rPr lang="uk-UA" i="1" dirty="0" err="1" smtClean="0"/>
              <a:t>Немеш</a:t>
            </a:r>
            <a:r>
              <a:rPr lang="uk-UA" i="1" dirty="0" smtClean="0"/>
              <a:t> О.М., Базарна О.М.</a:t>
            </a:r>
            <a:endParaRPr lang="uk-UA" sz="2000" i="1" dirty="0" smtClean="0"/>
          </a:p>
          <a:p>
            <a:pPr lvl="0" algn="ctr">
              <a:defRPr/>
            </a:pPr>
            <a:endParaRPr lang="uk-UA" sz="2000" b="1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WordArt 5"/>
          <p:cNvSpPr>
            <a:spLocks noChangeArrowheads="1" noChangeShapeType="1" noTextEdit="1"/>
          </p:cNvSpPr>
          <p:nvPr/>
        </p:nvSpPr>
        <p:spPr bwMode="auto">
          <a:xfrm>
            <a:off x="3071802" y="3000372"/>
            <a:ext cx="2786082" cy="1076775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ru-RU" sz="3600" b="1" kern="1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Педагогічні</a:t>
            </a:r>
            <a:endParaRPr lang="ru-RU" sz="3600" b="1" kern="1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ru-RU" sz="3600" b="1" kern="1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kern="1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технології</a:t>
            </a:r>
            <a:endParaRPr lang="ru-RU" sz="3600" b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043608" y="980728"/>
            <a:ext cx="2880320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ТРАДИЦІЙНОГО</a:t>
            </a:r>
          </a:p>
          <a:p>
            <a:pPr algn="ctr"/>
            <a:r>
              <a:rPr lang="uk-UA" b="1" dirty="0"/>
              <a:t>НАВЧАННЯ</a:t>
            </a:r>
            <a:endParaRPr lang="ru-RU" b="1" dirty="0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929313" y="3933056"/>
            <a:ext cx="2603127" cy="92333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ОСОБИСТІСНО ОРІЄНТОВАНОГО НАВЧАННЯ</a:t>
            </a:r>
            <a:endParaRPr lang="ru-RU" b="1" dirty="0"/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539552" y="2852936"/>
            <a:ext cx="1944216" cy="923330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 smtClean="0"/>
              <a:t>КОЛЕ</a:t>
            </a:r>
            <a:r>
              <a:rPr lang="uk-UA" dirty="0" smtClean="0"/>
              <a:t>К</a:t>
            </a:r>
            <a:r>
              <a:rPr lang="uk-UA" b="1" dirty="0" smtClean="0"/>
              <a:t>ТИВНО-ГО </a:t>
            </a:r>
            <a:r>
              <a:rPr lang="uk-UA" b="1" dirty="0"/>
              <a:t>СПОСОБУ НАВЧАННЯ</a:t>
            </a:r>
            <a:endParaRPr lang="ru-RU" b="1" dirty="0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83568" y="4221089"/>
            <a:ext cx="2520280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ІНТЕРАКТИВНОГО НАВЧАННЯ</a:t>
            </a:r>
            <a:endParaRPr lang="ru-RU" b="1" dirty="0"/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5214938" y="5013176"/>
            <a:ext cx="2586037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ПРОБЛЕМНОГО НАВЧАННЯ</a:t>
            </a:r>
            <a:endParaRPr lang="ru-RU" b="1" dirty="0"/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5000625" y="980728"/>
            <a:ext cx="3099767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ІГРОВІ ТЕХНОЛОГІЇ НАВЧАННЯ</a:t>
            </a:r>
            <a:endParaRPr lang="ru-RU" b="1" dirty="0"/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300192" y="2852936"/>
            <a:ext cx="2304256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РОЗВИВАЛЬНОГО НАВЧАННЯ</a:t>
            </a:r>
            <a:endParaRPr lang="ru-RU" b="1" dirty="0"/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857884" y="1772816"/>
            <a:ext cx="2674556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КРИТИЧНОГО МИСЛЕННЯ</a:t>
            </a:r>
            <a:endParaRPr lang="ru-RU" b="1" dirty="0"/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971600" y="5013176"/>
            <a:ext cx="2664295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ПРОГРАМНОГО НАВЧАННЯ</a:t>
            </a:r>
            <a:endParaRPr lang="ru-RU" b="1" dirty="0"/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755576" y="1844825"/>
            <a:ext cx="2459112" cy="646331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ПРОЕКТНИХ </a:t>
            </a:r>
          </a:p>
          <a:p>
            <a:pPr algn="ctr"/>
            <a:r>
              <a:rPr lang="uk-UA" b="1" dirty="0"/>
              <a:t>ТЕХНОЛОГІЙ</a:t>
            </a:r>
            <a:endParaRPr lang="ru-RU" b="1" dirty="0"/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2714625" y="5805265"/>
            <a:ext cx="3384550" cy="369332"/>
          </a:xfrm>
          <a:prstGeom prst="rect">
            <a:avLst/>
          </a:prstGeom>
          <a:noFill/>
          <a:ln w="28575">
            <a:solidFill>
              <a:srgbClr val="99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dirty="0"/>
              <a:t>МОДУЛЬНО</a:t>
            </a:r>
            <a:r>
              <a:rPr lang="uk-UA" dirty="0"/>
              <a:t>Г</a:t>
            </a:r>
            <a:r>
              <a:rPr lang="uk-UA" b="1" dirty="0"/>
              <a:t>О НАВЧАННЯ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71868" y="1785926"/>
            <a:ext cx="2071702" cy="785818"/>
          </a:xfrm>
          <a:prstGeom prst="rect">
            <a:avLst/>
          </a:prstGeom>
          <a:solidFill>
            <a:schemeClr val="bg1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ТРАДИЦІЙНОТРАДИЦІЙНОГО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ДИСТАНЦІЙНЕ НАВЧАННЯ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uk-UA" b="1" dirty="0" smtClean="0"/>
              <a:t>ГО</a:t>
            </a:r>
          </a:p>
          <a:p>
            <a:pPr algn="ctr"/>
            <a:r>
              <a:rPr lang="uk-UA" b="1" dirty="0" smtClean="0"/>
              <a:t>НАВЧАННЯ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2" grpId="0" animBg="1"/>
      <p:bldP spid="29702" grpId="1" animBg="1"/>
      <p:bldP spid="29703" grpId="0" animBg="1"/>
      <p:bldP spid="29705" grpId="0" animBg="1"/>
      <p:bldP spid="29705" grpId="1" animBg="1"/>
      <p:bldP spid="29706" grpId="0" animBg="1"/>
      <p:bldP spid="29707" grpId="0" animBg="1"/>
      <p:bldP spid="29707" grpId="1" animBg="1"/>
      <p:bldP spid="29708" grpId="0" animBg="1"/>
      <p:bldP spid="29708" grpId="1" animBg="1"/>
      <p:bldP spid="29709" grpId="0" animBg="1"/>
      <p:bldP spid="29709" grpId="1" animBg="1"/>
      <p:bldP spid="29710" grpId="0" animBg="1"/>
      <p:bldP spid="29711" grpId="0" animBg="1"/>
      <p:bldP spid="29711" grpId="1" animBg="1"/>
      <p:bldP spid="29712" grpId="0" animBg="1"/>
      <p:bldP spid="29713" grpId="0" animBg="1"/>
      <p:bldP spid="297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611560" y="1412776"/>
          <a:ext cx="7992888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764704"/>
            <a:ext cx="8572560" cy="1092660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Викладачі використовують інтерактивні технології при проведенні занять :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1412776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Робота в групах</a:t>
            </a:r>
          </a:p>
        </p:txBody>
      </p:sp>
      <p:pic>
        <p:nvPicPr>
          <p:cNvPr id="7" name="Рисунок 6" descr="D:\IMG_20170426_1435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928934"/>
            <a:ext cx="4071998" cy="321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K:\Фото. Циклова комісія 2018-19 рр\DSC08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9" descr="ANd9GcTsV8-8Jla6Zr7P-7AVfRPhI40W2ZvNne8nFCfezkH6Hp3HRc5Q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861048"/>
            <a:ext cx="2496691" cy="237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180568">
            <a:off x="5789507" y="3812347"/>
            <a:ext cx="100013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3857628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06284"/>
            <a:ext cx="3071834" cy="230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Картинки по запросу англійська мова 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643446"/>
            <a:ext cx="2357454" cy="922943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714752"/>
            <a:ext cx="1751917" cy="233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7158" y="857232"/>
            <a:ext cx="8429684" cy="35719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+mn-lt"/>
              </a:rPr>
              <a:t>      </a:t>
            </a:r>
            <a:r>
              <a:rPr lang="uk-UA" sz="2000" b="1" dirty="0" smtClean="0">
                <a:solidFill>
                  <a:srgbClr val="FF0000"/>
                </a:solidFill>
                <a:latin typeface="+mn-lt"/>
              </a:rPr>
              <a:t>Ігрові технології, візуалізації, робота з мапою, розвиток творчих здібностей студентів…   </a:t>
            </a:r>
            <a:endParaRPr lang="ru-RU" sz="31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6" name="Picture 2" descr="D:\Documents and Settings\Admin\Рабочий стол\программы\Віта. Документи. Нова\УСІ ФОТО\Немеш О.М\СКАНЕР 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285860"/>
            <a:ext cx="3071834" cy="2303876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1" y="1527825"/>
            <a:ext cx="1285884" cy="153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785794"/>
            <a:ext cx="7920880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3399"/>
                </a:solidFill>
              </a:rPr>
              <a:t>Участь у І та ІІ </a:t>
            </a:r>
            <a:r>
              <a:rPr lang="ru-RU" b="1" dirty="0" err="1" smtClean="0">
                <a:solidFill>
                  <a:srgbClr val="003399"/>
                </a:solidFill>
              </a:rPr>
              <a:t>етапах</a:t>
            </a:r>
            <a:r>
              <a:rPr lang="ru-RU" b="1" dirty="0" smtClean="0">
                <a:solidFill>
                  <a:srgbClr val="003399"/>
                </a:solidFill>
              </a:rPr>
              <a:t> ХХ </a:t>
            </a:r>
            <a:r>
              <a:rPr lang="ru-RU" b="1" dirty="0" err="1" smtClean="0">
                <a:solidFill>
                  <a:srgbClr val="003399"/>
                </a:solidFill>
              </a:rPr>
              <a:t>Міжнародного</a:t>
            </a:r>
            <a:r>
              <a:rPr lang="ru-RU" b="1" dirty="0" smtClean="0">
                <a:solidFill>
                  <a:srgbClr val="003399"/>
                </a:solidFill>
              </a:rPr>
              <a:t> конкурсу </a:t>
            </a:r>
            <a:r>
              <a:rPr lang="ru-RU" b="1" dirty="0" err="1" smtClean="0">
                <a:solidFill>
                  <a:srgbClr val="003399"/>
                </a:solidFill>
              </a:rPr>
              <a:t>з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української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мови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імені</a:t>
            </a:r>
            <a:r>
              <a:rPr lang="ru-RU" b="1" dirty="0" smtClean="0">
                <a:solidFill>
                  <a:srgbClr val="003399"/>
                </a:solidFill>
              </a:rPr>
              <a:t> Петра </a:t>
            </a:r>
            <a:r>
              <a:rPr lang="ru-RU" b="1" dirty="0" err="1" smtClean="0">
                <a:solidFill>
                  <a:srgbClr val="003399"/>
                </a:solidFill>
              </a:rPr>
              <a:t>Яцика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</a:t>
            </a:r>
            <a:r>
              <a:rPr lang="ru-RU" b="1" dirty="0" smtClean="0">
                <a:solidFill>
                  <a:srgbClr val="003399"/>
                </a:solidFill>
              </a:rPr>
              <a:t> Х </a:t>
            </a:r>
            <a:r>
              <a:rPr lang="ru-RU" b="1" dirty="0" err="1" smtClean="0">
                <a:solidFill>
                  <a:srgbClr val="003399"/>
                </a:solidFill>
              </a:rPr>
              <a:t>Міжнародного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мовно-літературного</a:t>
            </a:r>
            <a:r>
              <a:rPr lang="ru-RU" b="1" dirty="0" smtClean="0">
                <a:solidFill>
                  <a:srgbClr val="003399"/>
                </a:solidFill>
              </a:rPr>
              <a:t> конкурсу </a:t>
            </a:r>
            <a:r>
              <a:rPr lang="ru-RU" b="1" dirty="0" err="1" smtClean="0">
                <a:solidFill>
                  <a:srgbClr val="003399"/>
                </a:solidFill>
              </a:rPr>
              <a:t>учнівської</a:t>
            </a:r>
            <a:r>
              <a:rPr lang="ru-RU" b="1" dirty="0" smtClean="0">
                <a:solidFill>
                  <a:srgbClr val="003399"/>
                </a:solidFill>
              </a:rPr>
              <a:t> та </a:t>
            </a:r>
            <a:r>
              <a:rPr lang="ru-RU" b="1" dirty="0" err="1" smtClean="0">
                <a:solidFill>
                  <a:srgbClr val="003399"/>
                </a:solidFill>
              </a:rPr>
              <a:t>студентської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молоді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імені</a:t>
            </a:r>
            <a:r>
              <a:rPr lang="ru-RU" b="1" dirty="0" smtClean="0">
                <a:solidFill>
                  <a:srgbClr val="003399"/>
                </a:solidFill>
              </a:rPr>
              <a:t> Тараса </a:t>
            </a:r>
            <a:r>
              <a:rPr lang="ru-RU" b="1" dirty="0" err="1" smtClean="0">
                <a:solidFill>
                  <a:srgbClr val="003399"/>
                </a:solidFill>
              </a:rPr>
              <a:t>Шевченка</a:t>
            </a:r>
            <a:r>
              <a:rPr lang="uk-UA" b="1" dirty="0" smtClean="0">
                <a:solidFill>
                  <a:srgbClr val="003399"/>
                </a:solidFill>
              </a:rPr>
              <a:t>         </a:t>
            </a:r>
          </a:p>
        </p:txBody>
      </p:sp>
      <p:pic>
        <p:nvPicPr>
          <p:cNvPr id="9" name="Picture 4" descr="C:\Documents and Settings\Admin\Рабочий стол\Віта. Документи. Нова\Стаття Гайван В.В\IMG_20191111_151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857364"/>
            <a:ext cx="3143272" cy="419102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285992"/>
            <a:ext cx="4160237" cy="312022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1" name="Picture 6" descr="C:\Documents and Settings\Admin\Мои документы\Downloads\IMG_20191212_123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71744"/>
            <a:ext cx="2286016" cy="304802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14348" y="785794"/>
            <a:ext cx="7715304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003399"/>
                </a:solidFill>
              </a:rPr>
              <a:t>Участь у І та ІІ </a:t>
            </a:r>
            <a:r>
              <a:rPr lang="ru-RU" b="1" dirty="0" err="1" smtClean="0">
                <a:solidFill>
                  <a:srgbClr val="003399"/>
                </a:solidFill>
              </a:rPr>
              <a:t>етапах</a:t>
            </a:r>
            <a:r>
              <a:rPr lang="ru-RU" b="1" dirty="0" smtClean="0">
                <a:solidFill>
                  <a:srgbClr val="003399"/>
                </a:solidFill>
              </a:rPr>
              <a:t> ХХ </a:t>
            </a:r>
            <a:r>
              <a:rPr lang="ru-RU" b="1" dirty="0" err="1" smtClean="0">
                <a:solidFill>
                  <a:srgbClr val="003399"/>
                </a:solidFill>
              </a:rPr>
              <a:t>Міжнародного</a:t>
            </a:r>
            <a:r>
              <a:rPr lang="ru-RU" b="1" dirty="0" smtClean="0">
                <a:solidFill>
                  <a:srgbClr val="003399"/>
                </a:solidFill>
              </a:rPr>
              <a:t> конкурсу </a:t>
            </a:r>
            <a:r>
              <a:rPr lang="ru-RU" b="1" dirty="0" err="1" smtClean="0">
                <a:solidFill>
                  <a:srgbClr val="003399"/>
                </a:solidFill>
              </a:rPr>
              <a:t>з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української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мови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імені</a:t>
            </a:r>
            <a:r>
              <a:rPr lang="ru-RU" b="1" dirty="0" smtClean="0">
                <a:solidFill>
                  <a:srgbClr val="003399"/>
                </a:solidFill>
              </a:rPr>
              <a:t> Петра </a:t>
            </a:r>
            <a:r>
              <a:rPr lang="ru-RU" b="1" dirty="0" err="1" smtClean="0">
                <a:solidFill>
                  <a:srgbClr val="003399"/>
                </a:solidFill>
              </a:rPr>
              <a:t>Яцика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</a:t>
            </a:r>
            <a:r>
              <a:rPr lang="ru-RU" b="1" dirty="0" smtClean="0">
                <a:solidFill>
                  <a:srgbClr val="003399"/>
                </a:solidFill>
              </a:rPr>
              <a:t> Х </a:t>
            </a:r>
            <a:r>
              <a:rPr lang="ru-RU" b="1" dirty="0" err="1" smtClean="0">
                <a:solidFill>
                  <a:srgbClr val="003399"/>
                </a:solidFill>
              </a:rPr>
              <a:t>Міжнародного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мовно-літературного</a:t>
            </a:r>
            <a:r>
              <a:rPr lang="ru-RU" b="1" dirty="0" smtClean="0">
                <a:solidFill>
                  <a:srgbClr val="003399"/>
                </a:solidFill>
              </a:rPr>
              <a:t> конкурсу </a:t>
            </a:r>
            <a:r>
              <a:rPr lang="ru-RU" b="1" dirty="0" err="1" smtClean="0">
                <a:solidFill>
                  <a:srgbClr val="003399"/>
                </a:solidFill>
              </a:rPr>
              <a:t>учнівської</a:t>
            </a:r>
            <a:r>
              <a:rPr lang="ru-RU" b="1" dirty="0" smtClean="0">
                <a:solidFill>
                  <a:srgbClr val="003399"/>
                </a:solidFill>
              </a:rPr>
              <a:t> та </a:t>
            </a:r>
            <a:r>
              <a:rPr lang="ru-RU" b="1" dirty="0" err="1" smtClean="0">
                <a:solidFill>
                  <a:srgbClr val="003399"/>
                </a:solidFill>
              </a:rPr>
              <a:t>студентської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молоді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імені</a:t>
            </a:r>
            <a:r>
              <a:rPr lang="ru-RU" b="1" dirty="0" smtClean="0">
                <a:solidFill>
                  <a:srgbClr val="003399"/>
                </a:solidFill>
              </a:rPr>
              <a:t> Тараса </a:t>
            </a:r>
            <a:r>
              <a:rPr lang="ru-RU" b="1" dirty="0" err="1" smtClean="0">
                <a:solidFill>
                  <a:srgbClr val="003399"/>
                </a:solidFill>
              </a:rPr>
              <a:t>Шевченка</a:t>
            </a:r>
            <a:r>
              <a:rPr lang="uk-UA" b="1" dirty="0" smtClean="0">
                <a:solidFill>
                  <a:srgbClr val="003399"/>
                </a:solidFill>
              </a:rPr>
              <a:t>         </a:t>
            </a:r>
          </a:p>
        </p:txBody>
      </p:sp>
      <p:pic>
        <p:nvPicPr>
          <p:cNvPr id="4102" name="Picture 6" descr="C:\Documents and Settings\Admin\Мои документы\Downloads\IMG_20191212_125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857364"/>
            <a:ext cx="3192258" cy="242889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4104" name="Picture 8" descr="C:\Documents and Settings\Admin\Мои документы\Downloads\IMG_20191205_081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500306"/>
            <a:ext cx="2427893" cy="3237190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143240" y="4357694"/>
            <a:ext cx="2786082" cy="178595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Учасниці конкурсів:</a:t>
            </a:r>
          </a:p>
          <a:p>
            <a:pPr algn="ctr"/>
            <a:r>
              <a:rPr lang="uk-UA" sz="1600" b="1" dirty="0" smtClean="0">
                <a:solidFill>
                  <a:srgbClr val="0000CC"/>
                </a:solidFill>
              </a:rPr>
              <a:t>Пономаренко Софія, Коняєва Юлія, </a:t>
            </a:r>
            <a:r>
              <a:rPr lang="uk-UA" sz="1600" b="1" dirty="0" err="1" smtClean="0">
                <a:solidFill>
                  <a:srgbClr val="0000CC"/>
                </a:solidFill>
              </a:rPr>
              <a:t>Коверзнева</a:t>
            </a:r>
            <a:r>
              <a:rPr lang="uk-UA" sz="1600" b="1" dirty="0" smtClean="0">
                <a:solidFill>
                  <a:srgbClr val="0000CC"/>
                </a:solidFill>
              </a:rPr>
              <a:t> Анастасія, </a:t>
            </a:r>
            <a:r>
              <a:rPr lang="uk-UA" sz="1600" b="1" dirty="0" err="1" smtClean="0">
                <a:solidFill>
                  <a:srgbClr val="0000CC"/>
                </a:solidFill>
              </a:rPr>
              <a:t>Калембет</a:t>
            </a:r>
            <a:r>
              <a:rPr lang="uk-UA" sz="1600" b="1" dirty="0" smtClean="0">
                <a:solidFill>
                  <a:srgbClr val="0000CC"/>
                </a:solidFill>
              </a:rPr>
              <a:t> Юлія,</a:t>
            </a:r>
          </a:p>
          <a:p>
            <a:pPr algn="ctr"/>
            <a:r>
              <a:rPr lang="uk-UA" sz="1600" b="1" dirty="0" err="1" smtClean="0">
                <a:solidFill>
                  <a:srgbClr val="0000CC"/>
                </a:solidFill>
              </a:rPr>
              <a:t>Ємліна</a:t>
            </a:r>
            <a:r>
              <a:rPr lang="uk-UA" sz="1600" b="1" dirty="0" smtClean="0">
                <a:solidFill>
                  <a:srgbClr val="0000CC"/>
                </a:solidFill>
              </a:rPr>
              <a:t> Вікторія,</a:t>
            </a:r>
          </a:p>
          <a:p>
            <a:pPr algn="ctr"/>
            <a:r>
              <a:rPr lang="uk-UA" sz="1600" b="1" dirty="0" err="1" smtClean="0">
                <a:solidFill>
                  <a:srgbClr val="0000CC"/>
                </a:solidFill>
              </a:rPr>
              <a:t>Вандоляк</a:t>
            </a:r>
            <a:r>
              <a:rPr lang="uk-UA" sz="1600" b="1" dirty="0" smtClean="0">
                <a:solidFill>
                  <a:srgbClr val="0000CC"/>
                </a:solidFill>
              </a:rPr>
              <a:t> Дар'я</a:t>
            </a:r>
            <a:endParaRPr lang="ru-RU" sz="1600" b="1" dirty="0" smtClean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69269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2400" b="1" dirty="0" smtClean="0">
                <a:solidFill>
                  <a:srgbClr val="FF0000"/>
                </a:solidFill>
              </a:rPr>
              <a:t>Всеукраїнська олімпіада з української мови  серед ВНЗ</a:t>
            </a:r>
            <a:r>
              <a:rPr lang="en-US" sz="2400" b="1" dirty="0" smtClean="0">
                <a:solidFill>
                  <a:srgbClr val="FF0000"/>
                </a:solidFill>
              </a:rPr>
              <a:t> I-II</a:t>
            </a:r>
            <a:r>
              <a:rPr lang="uk-UA" sz="2400" b="1" dirty="0" smtClean="0">
                <a:solidFill>
                  <a:srgbClr val="FF0000"/>
                </a:solidFill>
              </a:rPr>
              <a:t> р. 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3636" y="1428737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</a:rPr>
              <a:t>Пономаренко Софія - ІІІ місце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5157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9" name="Picture 3" descr="C:\Documents and Settings\Admin\Мои документы\Downloads\IMG_20200220_152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2071702" cy="2762269"/>
          </a:xfrm>
          <a:prstGeom prst="rect">
            <a:avLst/>
          </a:prstGeom>
          <a:noFill/>
        </p:spPr>
      </p:pic>
      <p:pic>
        <p:nvPicPr>
          <p:cNvPr id="20" name="Picture 2" descr="C:\Documents and Settings\Admin\Мои документы\Downloads\IMG_20200220_151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286124"/>
            <a:ext cx="2160000" cy="2880000"/>
          </a:xfrm>
          <a:prstGeom prst="rect">
            <a:avLst/>
          </a:prstGeom>
          <a:noFill/>
        </p:spPr>
      </p:pic>
      <p:pic>
        <p:nvPicPr>
          <p:cNvPr id="21" name="Picture 2" descr="C:\Documents and Settings\Admin\Мои документы\Downloads\IMG_20200220_152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214686"/>
            <a:ext cx="2160000" cy="2880000"/>
          </a:xfrm>
          <a:prstGeom prst="rect">
            <a:avLst/>
          </a:prstGeom>
          <a:noFill/>
        </p:spPr>
      </p:pic>
      <p:pic>
        <p:nvPicPr>
          <p:cNvPr id="3077" name="Picture 5" descr="C:\Documents and Settings\Admin\Мои документы\Downloads\IMG_20200220_151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857364"/>
            <a:ext cx="2160000" cy="28800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643174" y="1571612"/>
            <a:ext cx="1500198" cy="1271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 smtClean="0">
                <a:solidFill>
                  <a:srgbClr val="0000CC"/>
                </a:solidFill>
              </a:rPr>
              <a:t>Учасниці:</a:t>
            </a:r>
          </a:p>
          <a:p>
            <a:pPr algn="ctr"/>
            <a:r>
              <a:rPr lang="uk-UA" sz="1600" dirty="0" err="1" smtClean="0">
                <a:solidFill>
                  <a:srgbClr val="0000CC"/>
                </a:solidFill>
              </a:rPr>
              <a:t>Калінська</a:t>
            </a:r>
            <a:r>
              <a:rPr lang="uk-UA" sz="1600" dirty="0" smtClean="0">
                <a:solidFill>
                  <a:srgbClr val="0000CC"/>
                </a:solidFill>
              </a:rPr>
              <a:t> Анна, </a:t>
            </a:r>
          </a:p>
          <a:p>
            <a:pPr algn="ctr"/>
            <a:r>
              <a:rPr lang="uk-UA" sz="1600" dirty="0" smtClean="0">
                <a:solidFill>
                  <a:srgbClr val="0000CC"/>
                </a:solidFill>
              </a:rPr>
              <a:t>Пономаренко Софія</a:t>
            </a:r>
            <a:endParaRPr lang="ru-RU" sz="1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429000"/>
            <a:ext cx="3744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історії,  соціально - гуманітарних дисциплін </a:t>
            </a:r>
          </a:p>
          <a:p>
            <a:pPr algn="ctr"/>
            <a:r>
              <a:rPr lang="uk-UA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Викладач-методист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628" y="1714488"/>
            <a:ext cx="3643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2348880"/>
            <a:ext cx="38181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НЕМЕШ </a:t>
            </a:r>
          </a:p>
          <a:p>
            <a:pPr algn="ctr"/>
            <a:r>
              <a:rPr lang="uk-UA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ОКСАНА МИКОЛАЇВНА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3212976"/>
            <a:ext cx="2081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 t="2500" b="10000"/>
          <a:stretch>
            <a:fillRect/>
          </a:stretch>
        </p:blipFill>
        <p:spPr bwMode="auto">
          <a:xfrm>
            <a:off x="971601" y="883359"/>
            <a:ext cx="3816423" cy="5052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692696"/>
            <a:ext cx="1475189" cy="1760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763688" y="4365105"/>
            <a:ext cx="2952328" cy="7200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3014" name="Picture 6" descr="x_03b4f58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796136" y="2348880"/>
            <a:ext cx="2808311" cy="2908920"/>
          </a:xfrm>
          <a:noFill/>
        </p:spPr>
      </p:pic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899592" y="908720"/>
            <a:ext cx="7560840" cy="1007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/>
              </a:rPr>
              <a:t>Пошуково-дослідницька</a:t>
            </a:r>
            <a:r>
              <a:rPr lang="ru-RU" sz="4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/>
              </a:rPr>
              <a:t> </a:t>
            </a:r>
            <a:r>
              <a:rPr lang="ru-RU" sz="44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/>
              </a:rPr>
              <a:t>робота</a:t>
            </a:r>
          </a:p>
        </p:txBody>
      </p:sp>
      <p:pic>
        <p:nvPicPr>
          <p:cNvPr id="77826" name="Picture 2" descr="Картинки по запросу предмет история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6"/>
            <a:ext cx="5122477" cy="3735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764704"/>
            <a:ext cx="8643998" cy="505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ctr">
              <a:lnSpc>
                <a:spcPct val="80000"/>
              </a:lnSpc>
              <a:defRPr/>
            </a:pP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ПОШУКОВА РОБОТА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МЕТОДИЧНОЇ КОМІСІЇ:</a:t>
            </a:r>
          </a:p>
          <a:p>
            <a:r>
              <a:rPr lang="uk-UA" sz="2800" i="1" dirty="0" smtClean="0"/>
              <a:t> </a:t>
            </a:r>
            <a:endParaRPr lang="ru-RU" sz="2800" dirty="0" smtClean="0"/>
          </a:p>
          <a:p>
            <a:r>
              <a:rPr lang="uk-UA" sz="3200" b="1" i="1" dirty="0" smtClean="0"/>
              <a:t>                                                                                     </a:t>
            </a:r>
            <a:endParaRPr lang="ru-RU" sz="3200" dirty="0" smtClean="0"/>
          </a:p>
          <a:p>
            <a:r>
              <a:rPr lang="uk-UA" sz="3200" b="1" dirty="0" smtClean="0"/>
              <a:t> </a:t>
            </a:r>
            <a:endParaRPr lang="ru-RU" sz="3200" dirty="0" smtClean="0"/>
          </a:p>
          <a:p>
            <a:r>
              <a:rPr lang="uk-UA" sz="3200" dirty="0" smtClean="0"/>
              <a:t> </a:t>
            </a:r>
            <a:endParaRPr lang="ru-RU" sz="3200" dirty="0" smtClean="0"/>
          </a:p>
          <a:p>
            <a:pPr indent="447675" algn="ctr">
              <a:lnSpc>
                <a:spcPct val="80000"/>
              </a:lnSpc>
              <a:defRPr/>
            </a:pPr>
            <a:endParaRPr lang="uk-UA" sz="3200" b="1" u="sng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47675" algn="ctr">
              <a:lnSpc>
                <a:spcPct val="80000"/>
              </a:lnSpc>
              <a:defRPr/>
            </a:pPr>
            <a:endParaRPr lang="uk-UA" sz="3200" b="1" u="sng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47675">
              <a:lnSpc>
                <a:spcPct val="80000"/>
              </a:lnSpc>
              <a:defRPr/>
            </a:pPr>
            <a:endParaRPr lang="uk-UA" sz="24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indent="447675">
              <a:lnSpc>
                <a:spcPct val="80000"/>
              </a:lnSpc>
              <a:defRPr/>
            </a:pPr>
            <a:endParaRPr lang="uk-UA" sz="3200" b="1" i="1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indent="447675">
              <a:lnSpc>
                <a:spcPct val="80000"/>
              </a:lnSpc>
              <a:defRPr/>
            </a:pPr>
            <a:endParaRPr lang="uk-UA" sz="32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indent="447675">
              <a:lnSpc>
                <a:spcPct val="80000"/>
              </a:lnSpc>
              <a:defRPr/>
            </a:pPr>
            <a:r>
              <a:rPr lang="uk-UA" sz="3200" b="1" dirty="0" smtClean="0"/>
              <a:t> 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755576" y="1437044"/>
            <a:ext cx="763284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lang="uk-UA" sz="2400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Хвороби  в нашому тілі.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uk-UA" sz="20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Костюченко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С.М.)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</a:t>
            </a:r>
            <a:r>
              <a:rPr lang="uk-UA" sz="2400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Ідіоми при вивченні англійської мови. 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uk-UA" sz="20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Вірстюк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О.І.)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</a:t>
            </a:r>
            <a:r>
              <a:rPr lang="uk-UA" sz="2400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Суржик у мовленні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медиків. 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uk-UA" sz="20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Гайван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В.В.)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000" b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Історія    рідного краю  - Конотопщини.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 </a:t>
            </a:r>
            <a:r>
              <a:rPr lang="uk-UA" sz="2000" b="1" i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Немеш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О.М.)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000" b="1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Тема війни та миру у творах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зарубіжної літератури.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				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(Базарна О.М.)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Кліматична політика в Україні.</a:t>
            </a:r>
            <a:r>
              <a:rPr lang="uk-UA" sz="2000" b="1" i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uk-UA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(Малахова І.В.)</a:t>
            </a:r>
            <a:r>
              <a:rPr lang="uk-UA" sz="2000" b="1" i="1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endParaRPr lang="ru-RU" sz="2400" b="1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3399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643042" y="785794"/>
            <a:ext cx="6072230" cy="707886"/>
          </a:xfrm>
          <a:prstGeom prst="rect">
            <a:avLst/>
          </a:prstGeom>
          <a:gradFill>
            <a:gsLst>
              <a:gs pos="0">
                <a:srgbClr val="FFFF00">
                  <a:alpha val="5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00FF"/>
                </a:solidFill>
              </a:rPr>
              <a:t>Наші студенти займаються пошуково-дослідницькою роботою</a:t>
            </a:r>
            <a:endParaRPr lang="ru-RU" sz="2000" dirty="0"/>
          </a:p>
        </p:txBody>
      </p:sp>
      <p:pic>
        <p:nvPicPr>
          <p:cNvPr id="12" name="Picture 3" descr="C:\Documents and Settings\Admin\Мои документы\Downloads\IMG_20200214_17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71612"/>
            <a:ext cx="2357454" cy="314327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13" name="Picture 2" descr="C:\Documents and Settings\Admin\Мои документы\Downloads\IMG_20200214_170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857364"/>
            <a:ext cx="3429024" cy="2571768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1285852" y="4857760"/>
            <a:ext cx="6858048" cy="92333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14 лютого відбулася зустріч з авторами книг «Кілька історій для історії» та «Конотопська небесна чота 2014 – 2018» </a:t>
            </a:r>
            <a:r>
              <a:rPr lang="uk-UA" dirty="0" smtClean="0">
                <a:solidFill>
                  <a:srgbClr val="0000FF"/>
                </a:solidFill>
              </a:rPr>
              <a:t>А.</a:t>
            </a:r>
            <a:r>
              <a:rPr lang="uk-UA" dirty="0" err="1" smtClean="0">
                <a:solidFill>
                  <a:srgbClr val="0000FF"/>
                </a:solidFill>
              </a:rPr>
              <a:t>Пипко</a:t>
            </a:r>
            <a:r>
              <a:rPr lang="uk-UA" dirty="0" smtClean="0">
                <a:solidFill>
                  <a:srgbClr val="0000FF"/>
                </a:solidFill>
              </a:rPr>
              <a:t>, І.Лисим, </a:t>
            </a:r>
            <a:r>
              <a:rPr lang="uk-UA" dirty="0" smtClean="0">
                <a:solidFill>
                  <a:srgbClr val="FF0000"/>
                </a:solidFill>
              </a:rPr>
              <a:t>Д.</a:t>
            </a:r>
            <a:r>
              <a:rPr lang="uk-UA" dirty="0" err="1" smtClean="0">
                <a:solidFill>
                  <a:srgbClr val="FF0000"/>
                </a:solidFill>
              </a:rPr>
              <a:t>Вандоляк</a:t>
            </a:r>
            <a:r>
              <a:rPr lang="uk-UA" dirty="0" smtClean="0">
                <a:solidFill>
                  <a:srgbClr val="FF0000"/>
                </a:solidFill>
              </a:rPr>
              <a:t> і Д.Коваль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14414" y="908720"/>
            <a:ext cx="7000924" cy="10073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36"/>
              </a:avLst>
            </a:prstTxWarp>
          </a:bodyPr>
          <a:lstStyle/>
          <a:p>
            <a:pPr algn="ctr"/>
            <a:r>
              <a:rPr lang="ru-RU" sz="1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/>
              </a:rPr>
              <a:t>А  т а кож…</a:t>
            </a:r>
            <a:endParaRPr lang="ru-RU" sz="14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/>
            </a:endParaRPr>
          </a:p>
        </p:txBody>
      </p:sp>
      <p:pic>
        <p:nvPicPr>
          <p:cNvPr id="7" name="Рисунок 6" descr="0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46" y="2285992"/>
            <a:ext cx="4917692" cy="3062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5357818" y="1826859"/>
            <a:ext cx="310261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357298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0000"/>
                </a:solidFill>
              </a:rPr>
              <a:t>Гайван</a:t>
            </a:r>
            <a:r>
              <a:rPr lang="uk-UA" b="1" dirty="0" smtClean="0">
                <a:solidFill>
                  <a:srgbClr val="FF0000"/>
                </a:solidFill>
              </a:rPr>
              <a:t> В.В. Традиційний мовознавчий турнір  на другому курсі </a:t>
            </a:r>
            <a:endParaRPr lang="uk-UA" sz="2000" b="1" dirty="0" smtClean="0">
              <a:solidFill>
                <a:srgbClr val="FF0000"/>
              </a:solidFill>
            </a:endParaRPr>
          </a:p>
        </p:txBody>
      </p:sp>
      <p:pic>
        <p:nvPicPr>
          <p:cNvPr id="8" name="Picture 4" descr="C:\Documents and Settings\Admin\Мои документы\Downloads\IMG_20200226_134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785926"/>
            <a:ext cx="2106422" cy="2808562"/>
          </a:xfrm>
          <a:prstGeom prst="rect">
            <a:avLst/>
          </a:prstGeom>
          <a:noFill/>
        </p:spPr>
      </p:pic>
      <p:pic>
        <p:nvPicPr>
          <p:cNvPr id="7170" name="Picture 2" descr="C:\Documents and Settings\Admin\Мои документы\Downloads\IMG_20200226_134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785926"/>
            <a:ext cx="2106422" cy="280856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14414" y="642918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00FF"/>
                </a:solidFill>
              </a:rPr>
              <a:t>Виховуємо почуття національної ідентичності, гідності, любові й поваги до рідного слова, пісні, вишиванки. </a:t>
            </a:r>
          </a:p>
        </p:txBody>
      </p:sp>
      <p:pic>
        <p:nvPicPr>
          <p:cNvPr id="9" name="Picture 5" descr="C:\Documents and Settings\Admin\Мои документы\Downloads\IMG_20200226_140711.jpg"/>
          <p:cNvPicPr>
            <a:picLocks noChangeAspect="1" noChangeArrowheads="1"/>
          </p:cNvPicPr>
          <p:nvPr/>
        </p:nvPicPr>
        <p:blipFill>
          <a:blip r:embed="rId5" cstate="print"/>
          <a:srcRect t="11246"/>
          <a:stretch>
            <a:fillRect/>
          </a:stretch>
        </p:blipFill>
        <p:spPr bwMode="auto">
          <a:xfrm>
            <a:off x="1000100" y="4357694"/>
            <a:ext cx="2857520" cy="190213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286380" y="1857364"/>
            <a:ext cx="3429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err="1" smtClean="0">
                <a:solidFill>
                  <a:srgbClr val="0000FF"/>
                </a:solidFill>
              </a:rPr>
              <a:t>“Два</a:t>
            </a:r>
            <a:r>
              <a:rPr lang="uk-UA" sz="1600" b="1" dirty="0" smtClean="0">
                <a:solidFill>
                  <a:srgbClr val="0000FF"/>
                </a:solidFill>
              </a:rPr>
              <a:t> </a:t>
            </a:r>
            <a:r>
              <a:rPr lang="uk-UA" sz="1600" b="1" dirty="0" err="1" smtClean="0">
                <a:solidFill>
                  <a:srgbClr val="0000FF"/>
                </a:solidFill>
              </a:rPr>
              <a:t>кольори”</a:t>
            </a:r>
            <a:r>
              <a:rPr lang="uk-UA" sz="1600" b="1" dirty="0" smtClean="0">
                <a:solidFill>
                  <a:srgbClr val="0000FF"/>
                </a:solidFill>
              </a:rPr>
              <a:t> Д. Павличка виконує </a:t>
            </a:r>
            <a:r>
              <a:rPr lang="uk-UA" sz="1600" b="1" dirty="0" err="1" smtClean="0">
                <a:solidFill>
                  <a:srgbClr val="0000FF"/>
                </a:solidFill>
              </a:rPr>
              <a:t>Силка</a:t>
            </a:r>
            <a:r>
              <a:rPr lang="uk-UA" sz="1600" b="1" dirty="0" smtClean="0">
                <a:solidFill>
                  <a:srgbClr val="0000FF"/>
                </a:solidFill>
              </a:rPr>
              <a:t> Дар'я,  </a:t>
            </a:r>
          </a:p>
          <a:p>
            <a:pPr algn="ctr"/>
            <a:r>
              <a:rPr lang="uk-UA" sz="1600" b="1" dirty="0" err="1" smtClean="0">
                <a:solidFill>
                  <a:srgbClr val="0000FF"/>
                </a:solidFill>
              </a:rPr>
              <a:t>“Чого</a:t>
            </a:r>
            <a:r>
              <a:rPr lang="uk-UA" sz="1600" b="1" dirty="0" smtClean="0">
                <a:solidFill>
                  <a:srgbClr val="0000FF"/>
                </a:solidFill>
              </a:rPr>
              <a:t> являєшся мені у сні? </a:t>
            </a:r>
            <a:r>
              <a:rPr lang="uk-UA" sz="1600" b="1" dirty="0" err="1" smtClean="0">
                <a:solidFill>
                  <a:srgbClr val="0000FF"/>
                </a:solidFill>
              </a:rPr>
              <a:t>-”Тимошевська</a:t>
            </a:r>
            <a:r>
              <a:rPr lang="uk-UA" sz="1600" b="1" dirty="0" smtClean="0">
                <a:solidFill>
                  <a:srgbClr val="0000FF"/>
                </a:solidFill>
              </a:rPr>
              <a:t> Катерина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6667" b="2500"/>
          <a:stretch>
            <a:fillRect/>
          </a:stretch>
        </p:blipFill>
        <p:spPr bwMode="auto">
          <a:xfrm>
            <a:off x="4857752" y="3214686"/>
            <a:ext cx="200026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 descr="C:\Documents and Settings\Admin\Мои документы\Downloads\IMG_20191015_141243.jpg"/>
          <p:cNvPicPr>
            <a:picLocks noChangeAspect="1" noChangeArrowheads="1"/>
          </p:cNvPicPr>
          <p:nvPr/>
        </p:nvPicPr>
        <p:blipFill>
          <a:blip r:embed="rId7" cstate="print"/>
          <a:srcRect l="-3307" t="9922" r="20625"/>
          <a:stretch>
            <a:fillRect/>
          </a:stretch>
        </p:blipFill>
        <p:spPr bwMode="auto">
          <a:xfrm>
            <a:off x="6786578" y="3214686"/>
            <a:ext cx="188431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857232"/>
            <a:ext cx="6143668" cy="830997"/>
          </a:xfrm>
          <a:prstGeom prst="rect">
            <a:avLst/>
          </a:prstGeom>
          <a:gradFill>
            <a:gsLst>
              <a:gs pos="0">
                <a:srgbClr val="FFFF00">
                  <a:alpha val="5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Виховуємо  естетичні смаки , любов до театру, культуру поведінки в театрі. </a:t>
            </a:r>
            <a:endParaRPr lang="ru-RU" sz="2400" dirty="0"/>
          </a:p>
        </p:txBody>
      </p:sp>
      <p:pic>
        <p:nvPicPr>
          <p:cNvPr id="8194" name="Picture 2" descr="C:\Documents and Settings\Admin\Мои документы\Downloads\IMG_20191023_161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000240"/>
            <a:ext cx="4572032" cy="3429024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  <p:pic>
        <p:nvPicPr>
          <p:cNvPr id="8195" name="Picture 3" descr="C:\Documents and Settings\Admin\Мои документы\Downloads\IMG_20191206_201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071678"/>
            <a:ext cx="2589627" cy="345283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83568" y="1826859"/>
            <a:ext cx="777686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47675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2800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500174"/>
            <a:ext cx="3357586" cy="447678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71736" y="857232"/>
            <a:ext cx="3857652" cy="461665"/>
          </a:xfrm>
          <a:prstGeom prst="rect">
            <a:avLst/>
          </a:prstGeom>
          <a:gradFill>
            <a:gsLst>
              <a:gs pos="0">
                <a:srgbClr val="FFFF00">
                  <a:alpha val="52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00FF"/>
                </a:solidFill>
              </a:rPr>
              <a:t>Складаємо іспити</a:t>
            </a:r>
            <a:endParaRPr 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2996952"/>
            <a:ext cx="810498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ДЯКУЮ ЗА УВАГУ!</a:t>
            </a:r>
            <a:endParaRPr lang="ru-RU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pic>
        <p:nvPicPr>
          <p:cNvPr id="57347" name="Picture 2" descr="C:\Documents and Settings\Admin\Рабочий стол\2253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4005064"/>
            <a:ext cx="64807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Картинки по запросу зарубежная литерату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3024336" cy="1718373"/>
          </a:xfrm>
          <a:prstGeom prst="rect">
            <a:avLst/>
          </a:prstGeom>
          <a:noFill/>
        </p:spPr>
      </p:pic>
      <p:pic>
        <p:nvPicPr>
          <p:cNvPr id="5" name="Picture 3" descr="C:\Documents and Settings\Варанкина\Мои документы\картинки\школьная\02d9e7a4b8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620688"/>
            <a:ext cx="2880320" cy="276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2708920"/>
            <a:ext cx="37444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англійської мови   </a:t>
            </a:r>
          </a:p>
          <a:p>
            <a:pPr algn="ctr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першої кваліфікаційної категорії</a:t>
            </a: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1396721"/>
            <a:ext cx="360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КОСТЮЧЕНКО СЕРГІЙ МИХАЙЛОВИЧ</a:t>
            </a: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3212976"/>
            <a:ext cx="2081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16" name="Рисунок 15" descr="D:\фото\портрети\Костюченко С.М.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3600400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Картинки по запросу англійська мова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620688"/>
            <a:ext cx="3059832" cy="1379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212976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 географії, основ економіки  та філософії  першої кваліфікаційної категорії </a:t>
            </a:r>
            <a:endParaRPr lang="ru-RU" sz="2800" dirty="0" smtClean="0">
              <a:solidFill>
                <a:srgbClr val="FF0000"/>
              </a:solidFill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1556793"/>
            <a:ext cx="4032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МАЛАХОВА </a:t>
            </a: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ІРИНА ВОЛОДИМИРІВНА</a:t>
            </a: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3212976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80728"/>
            <a:ext cx="3394404" cy="476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2" descr="Картинки по запросу укр мова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620688"/>
            <a:ext cx="2071375" cy="1519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44008" y="1916832"/>
            <a:ext cx="38884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БАЗАРНА </a:t>
            </a:r>
          </a:p>
          <a:p>
            <a:pPr algn="ctr"/>
            <a:r>
              <a:rPr lang="ru-RU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ОЛЕНА МИКОЛАЇВНА</a:t>
            </a:r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зарубіжної літератури, мистецтва першої кваліфікаційної категорії</a:t>
            </a: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3212976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14294" t="10651"/>
          <a:stretch>
            <a:fillRect/>
          </a:stretch>
        </p:blipFill>
        <p:spPr bwMode="auto">
          <a:xfrm>
            <a:off x="827584" y="692696"/>
            <a:ext cx="3714224" cy="544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Картинки по запросу зарубежная литерату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6007" y="670930"/>
            <a:ext cx="3024336" cy="1718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2132856"/>
            <a:ext cx="3744416" cy="42165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ВІРСТЮК </a:t>
            </a:r>
          </a:p>
          <a:p>
            <a:pPr algn="ctr"/>
            <a:r>
              <a:rPr lang="uk-UA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ОЛЬГА </a:t>
            </a:r>
          </a:p>
          <a:p>
            <a:pPr algn="ctr"/>
            <a:r>
              <a:rPr lang="uk-UA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ІВАНІВНА </a:t>
            </a:r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Викладач англійської мови   </a:t>
            </a:r>
          </a:p>
          <a:p>
            <a:pPr algn="ctr"/>
            <a:r>
              <a:rPr lang="uk-UA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другої кваліфікаційної категорії</a:t>
            </a: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499992" y="3212976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764704"/>
            <a:ext cx="3818454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Картинки по запросу англійська мова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92696"/>
            <a:ext cx="2736304" cy="1301532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7848872" cy="55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79712" y="1412776"/>
            <a:ext cx="4752528" cy="504056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25400">
            <a:solidFill>
              <a:srgbClr val="003399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Педагогічне кредо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979712" y="1988840"/>
            <a:ext cx="4752528" cy="286892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 w="25400">
            <a:solidFill>
              <a:srgbClr val="003399"/>
            </a:solidFill>
          </a:ln>
        </p:spPr>
        <p:txBody>
          <a:bodyPr/>
          <a:lstStyle/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7704" y="1844824"/>
            <a:ext cx="4968552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Любити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те,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викладаєш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любити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66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тих, кому </a:t>
            </a:r>
            <a:r>
              <a:rPr lang="ru-RU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викладаєш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60032" y="321297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800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772816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0722" name="AutoShape 2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4" name="AutoShape 4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6" name="AutoShape 6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28" name="AutoShape 8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730" name="AutoShape 10" descr="Картинки по запросу укр мова картинк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1556792"/>
            <a:ext cx="7776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3573016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764704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МЕТОДИЧНА  ПРОБЛЕМА ПЕДАГОГІЧНОГО КОЛЕКТИВУ</a:t>
            </a:r>
            <a:endParaRPr lang="ru-RU" sz="20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43608" y="3933056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i="1" dirty="0" smtClean="0"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ea typeface="Calibri" pitchFamily="34" charset="0"/>
                <a:cs typeface="Times New Roman" pitchFamily="18" charset="0"/>
              </a:rPr>
              <a:t>        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3568" y="1196752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447675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800" b="1" i="1" dirty="0" smtClean="0">
                <a:solidFill>
                  <a:srgbClr val="0000FF"/>
                </a:solidFill>
                <a:ea typeface="Times New Roman" pitchFamily="18" charset="0"/>
              </a:rPr>
              <a:t>Формування професійної компетентності майбутніх медичних спеціалістів через інноваційну діяльність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115616" y="3501008"/>
            <a:ext cx="691276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lvl="0" indent="4476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МЕТОДИЧНА  ПРОБЛЕМА ЦИКЛОВОЇ КОМІСІЇ СОЦІАЛЬНО- ГУМАНІТАРНИХ ДИСЦИПЛІН</a:t>
            </a:r>
          </a:p>
          <a:p>
            <a:pPr marL="174625" lvl="0" indent="44767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marL="174625" lvl="0" indent="4476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Технологія формування творчої особистості</a:t>
            </a:r>
            <a:r>
              <a:rPr lang="uk-UA" sz="2800" b="1" i="1" dirty="0" smtClean="0">
                <a:solidFill>
                  <a:srgbClr val="0000FF"/>
                </a:solidFill>
                <a:ea typeface="Times New Roman" pitchFamily="18" charset="0"/>
              </a:rPr>
              <a:t>  </a:t>
            </a:r>
            <a:endParaRPr lang="uk-UA" sz="28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1020</TotalTime>
  <Words>1277</Words>
  <Application>Microsoft Office PowerPoint</Application>
  <PresentationFormat>Экран (4:3)</PresentationFormat>
  <Paragraphs>463</Paragraphs>
  <Slides>37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Звіт  роботи методичної комісії  соціально - гуманітарного  циклу за 2019 – 2020 н.р.</vt:lpstr>
      <vt:lpstr>Слайд 2</vt:lpstr>
      <vt:lpstr>Слайд 3</vt:lpstr>
      <vt:lpstr>Слайд 4</vt:lpstr>
      <vt:lpstr>Слайд 5</vt:lpstr>
      <vt:lpstr>Слайд 6</vt:lpstr>
      <vt:lpstr>Слайд 7</vt:lpstr>
      <vt:lpstr>Педагогічне кредо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Викладачі використовують інтерактивні технології при проведенні занять : </vt:lpstr>
      <vt:lpstr>Слайд 25</vt:lpstr>
      <vt:lpstr>      Ігрові технології, візуалізації, робота з мапою, розвиток творчих здібностей студентів… 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193</cp:revision>
  <dcterms:created xsi:type="dcterms:W3CDTF">2018-12-12T14:59:24Z</dcterms:created>
  <dcterms:modified xsi:type="dcterms:W3CDTF">2020-07-02T21:59:33Z</dcterms:modified>
</cp:coreProperties>
</file>